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4135" r:id="rId1"/>
  </p:sldMasterIdLst>
  <p:notesMasterIdLst>
    <p:notesMasterId r:id="rId21"/>
  </p:notesMasterIdLst>
  <p:sldIdLst>
    <p:sldId id="256" r:id="rId2"/>
    <p:sldId id="265" r:id="rId3"/>
    <p:sldId id="267" r:id="rId4"/>
    <p:sldId id="268" r:id="rId5"/>
    <p:sldId id="270" r:id="rId6"/>
    <p:sldId id="257" r:id="rId7"/>
    <p:sldId id="277" r:id="rId8"/>
    <p:sldId id="275" r:id="rId9"/>
    <p:sldId id="258" r:id="rId10"/>
    <p:sldId id="273" r:id="rId11"/>
    <p:sldId id="259" r:id="rId12"/>
    <p:sldId id="260" r:id="rId13"/>
    <p:sldId id="261" r:id="rId14"/>
    <p:sldId id="262" r:id="rId15"/>
    <p:sldId id="263" r:id="rId16"/>
    <p:sldId id="280" r:id="rId17"/>
    <p:sldId id="279" r:id="rId18"/>
    <p:sldId id="264" r:id="rId19"/>
    <p:sldId id="278" r:id="rId20"/>
  </p:sldIdLst>
  <p:sldSz cx="18288000" cy="10287000"/>
  <p:notesSz cx="6858000" cy="9144000"/>
  <p:embeddedFontLst>
    <p:embeddedFont>
      <p:font typeface="Arimo Bold" panose="020B0604020202020204" charset="0"/>
      <p:regular r:id="rId22"/>
    </p:embeddedFont>
    <p:embeddedFont>
      <p:font typeface="Gill Sans MT" panose="020B0502020104020203" pitchFamily="34" charset="0"/>
      <p:regular r:id="rId23"/>
      <p:bold r:id="rId24"/>
      <p:italic r:id="rId25"/>
      <p:boldItalic r:id="rId26"/>
    </p:embeddedFont>
    <p:embeddedFont>
      <p:font typeface="Overpass Light" panose="020B0604020202020204" charset="0"/>
      <p:regular r:id="rId27"/>
    </p:embeddedFont>
    <p:embeddedFont>
      <p:font typeface="Syne" panose="020B0604020202020204" charset="0"/>
      <p:regular r:id="rId28"/>
    </p:embeddedFont>
    <p:embeddedFont>
      <p:font typeface="Syne Extra Bold" panose="020B0604020202020204" charset="0"/>
      <p:regular r:id="rId29"/>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E494"/>
    <a:srgbClr val="DADA6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60A3003-4F93-439D-A185-9AE2D3F1F0D1}" v="13" dt="2025-03-25T13:53:45.91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3558" autoAdjust="0"/>
  </p:normalViewPr>
  <p:slideViewPr>
    <p:cSldViewPr>
      <p:cViewPr varScale="1">
        <p:scale>
          <a:sx n="65" d="100"/>
          <a:sy n="65" d="100"/>
        </p:scale>
        <p:origin x="82" y="173"/>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notesMaster" Target="notesMasters/notesMaster1.xml"/><Relationship Id="rId34"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A819256-3731-4A60-BF70-57430BD37CA5}" type="datetimeFigureOut">
              <a:rPr lang="en-IN" smtClean="0"/>
              <a:t>25-03-2025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4376648-3131-43D3-97CA-F69985BCF965}" type="slidenum">
              <a:rPr lang="en-IN" smtClean="0"/>
              <a:t>‹#›</a:t>
            </a:fld>
            <a:endParaRPr lang="en-IN"/>
          </a:p>
        </p:txBody>
      </p:sp>
    </p:spTree>
    <p:extLst>
      <p:ext uri="{BB962C8B-B14F-4D97-AF65-F5344CB8AC3E}">
        <p14:creationId xmlns:p14="http://schemas.microsoft.com/office/powerpoint/2010/main" val="24740920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626669" y="1203448"/>
            <a:ext cx="12955610" cy="3812147"/>
          </a:xfrm>
        </p:spPr>
        <p:txBody>
          <a:bodyPr bIns="0" anchor="b">
            <a:normAutofit/>
          </a:bodyPr>
          <a:lstStyle>
            <a:lvl1pPr algn="l">
              <a:defRPr sz="9900"/>
            </a:lvl1pPr>
          </a:lstStyle>
          <a:p>
            <a:r>
              <a:rPr lang="en-US"/>
              <a:t>Click to edit Master title style</a:t>
            </a:r>
            <a:endParaRPr lang="en-US" dirty="0"/>
          </a:p>
        </p:txBody>
      </p:sp>
      <p:sp>
        <p:nvSpPr>
          <p:cNvPr id="3" name="Subtitle 2"/>
          <p:cNvSpPr>
            <a:spLocks noGrp="1"/>
          </p:cNvSpPr>
          <p:nvPr>
            <p:ph type="subTitle" idx="1"/>
          </p:nvPr>
        </p:nvSpPr>
        <p:spPr>
          <a:xfrm>
            <a:off x="3626670" y="5296807"/>
            <a:ext cx="12955608" cy="1466432"/>
          </a:xfrm>
        </p:spPr>
        <p:txBody>
          <a:bodyPr tIns="91440" bIns="91440">
            <a:normAutofit/>
          </a:bodyPr>
          <a:lstStyle>
            <a:lvl1pPr marL="0" indent="0" algn="l">
              <a:buNone/>
              <a:defRPr sz="2700" b="0" cap="all" baseline="0">
                <a:solidFill>
                  <a:schemeClr val="tx1"/>
                </a:solidFill>
              </a:defRPr>
            </a:lvl1pPr>
            <a:lvl2pPr marL="685800" indent="0" algn="ctr">
              <a:buNone/>
              <a:defRPr sz="27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3/25/2025</a:t>
            </a:fld>
            <a:endParaRPr lang="en-US"/>
          </a:p>
        </p:txBody>
      </p:sp>
      <p:sp>
        <p:nvSpPr>
          <p:cNvPr id="5" name="Footer Placeholder 4"/>
          <p:cNvSpPr>
            <a:spLocks noGrp="1"/>
          </p:cNvSpPr>
          <p:nvPr>
            <p:ph type="ftr" sz="quarter" idx="11"/>
          </p:nvPr>
        </p:nvSpPr>
        <p:spPr>
          <a:xfrm>
            <a:off x="3624751" y="493961"/>
            <a:ext cx="7460873" cy="463802"/>
          </a:xfrm>
        </p:spPr>
        <p:txBody>
          <a:bodyPr/>
          <a:lstStyle/>
          <a:p>
            <a:endParaRPr lang="en-US"/>
          </a:p>
        </p:txBody>
      </p:sp>
      <p:sp>
        <p:nvSpPr>
          <p:cNvPr id="6" name="Slide Number Placeholder 5"/>
          <p:cNvSpPr>
            <a:spLocks noGrp="1"/>
          </p:cNvSpPr>
          <p:nvPr>
            <p:ph type="sldNum" sz="quarter" idx="12"/>
          </p:nvPr>
        </p:nvSpPr>
        <p:spPr>
          <a:xfrm>
            <a:off x="2156497" y="1198460"/>
            <a:ext cx="1216529" cy="755367"/>
          </a:xfrm>
        </p:spPr>
        <p:txBody>
          <a:bodyPr/>
          <a:lstStyle/>
          <a:p>
            <a:fld id="{B6F15528-21DE-4FAA-801E-634DDDAF4B2B}" type="slidenum">
              <a:rPr lang="en-US" smtClean="0"/>
              <a:pPr/>
              <a:t>‹#›</a:t>
            </a:fld>
            <a:endParaRPr lang="en-US"/>
          </a:p>
        </p:txBody>
      </p:sp>
      <p:cxnSp>
        <p:nvCxnSpPr>
          <p:cNvPr id="15" name="Straight Connector 14"/>
          <p:cNvCxnSpPr/>
          <p:nvPr/>
        </p:nvCxnSpPr>
        <p:spPr>
          <a:xfrm>
            <a:off x="3626670" y="5292813"/>
            <a:ext cx="12955608"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1713389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advTm="100">
        <p:split orient="vert"/>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3/25/2025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cxnSp>
        <p:nvCxnSpPr>
          <p:cNvPr id="26" name="Straight Connector 25"/>
          <p:cNvCxnSpPr/>
          <p:nvPr/>
        </p:nvCxnSpPr>
        <p:spPr>
          <a:xfrm>
            <a:off x="2180844" y="2770632"/>
            <a:ext cx="14411283"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9113019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4158667" y="1198460"/>
            <a:ext cx="2423613" cy="6989834"/>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2167008" y="1198460"/>
            <a:ext cx="11743245" cy="698983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3/25/2025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cxnSp>
        <p:nvCxnSpPr>
          <p:cNvPr id="15" name="Straight Connector 14"/>
          <p:cNvCxnSpPr/>
          <p:nvPr/>
        </p:nvCxnSpPr>
        <p:spPr>
          <a:xfrm>
            <a:off x="14158667" y="1198460"/>
            <a:ext cx="0" cy="6989834"/>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11762181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Slide 1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3320751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3/25/2025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cxnSp>
        <p:nvCxnSpPr>
          <p:cNvPr id="33" name="Straight Connector 32"/>
          <p:cNvCxnSpPr/>
          <p:nvPr/>
        </p:nvCxnSpPr>
        <p:spPr>
          <a:xfrm>
            <a:off x="2180844" y="2770632"/>
            <a:ext cx="14411283"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2365460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181359" y="2634195"/>
            <a:ext cx="12964731" cy="2831925"/>
          </a:xfrm>
        </p:spPr>
        <p:txBody>
          <a:bodyPr anchor="b">
            <a:normAutofit/>
          </a:bodyPr>
          <a:lstStyle>
            <a:lvl1pPr algn="l">
              <a:defRPr sz="5400"/>
            </a:lvl1pPr>
          </a:lstStyle>
          <a:p>
            <a:r>
              <a:rPr lang="en-US"/>
              <a:t>Click to edit Master title style</a:t>
            </a:r>
            <a:endParaRPr lang="en-US" dirty="0"/>
          </a:p>
        </p:txBody>
      </p:sp>
      <p:sp>
        <p:nvSpPr>
          <p:cNvPr id="3" name="Text Placeholder 2"/>
          <p:cNvSpPr>
            <a:spLocks noGrp="1"/>
          </p:cNvSpPr>
          <p:nvPr>
            <p:ph type="body" idx="1"/>
          </p:nvPr>
        </p:nvSpPr>
        <p:spPr>
          <a:xfrm>
            <a:off x="2181359" y="5709293"/>
            <a:ext cx="12945669" cy="1519394"/>
          </a:xfrm>
        </p:spPr>
        <p:txBody>
          <a:bodyPr tIns="91440">
            <a:normAutofit/>
          </a:bodyPr>
          <a:lstStyle>
            <a:lvl1pPr marL="0" indent="0" algn="l">
              <a:buNone/>
              <a:defRPr sz="2700">
                <a:solidFill>
                  <a:schemeClr val="tx1"/>
                </a:solidFill>
              </a:defRPr>
            </a:lvl1pPr>
            <a:lvl2pPr marL="685800" indent="0">
              <a:buNone/>
              <a:defRPr sz="2700">
                <a:solidFill>
                  <a:schemeClr val="tx1">
                    <a:tint val="75000"/>
                  </a:schemeClr>
                </a:solidFill>
              </a:defRPr>
            </a:lvl2pPr>
            <a:lvl3pPr marL="1371600" indent="0">
              <a:buNone/>
              <a:defRPr sz="2700">
                <a:solidFill>
                  <a:schemeClr val="tx1">
                    <a:tint val="75000"/>
                  </a:schemeClr>
                </a:solidFill>
              </a:defRPr>
            </a:lvl3pPr>
            <a:lvl4pPr marL="2057400" indent="0">
              <a:buNone/>
              <a:defRPr sz="2400">
                <a:solidFill>
                  <a:schemeClr val="tx1">
                    <a:tint val="75000"/>
                  </a:schemeClr>
                </a:solidFill>
              </a:defRPr>
            </a:lvl4pPr>
            <a:lvl5pPr marL="2743200" indent="0">
              <a:buNone/>
              <a:defRPr sz="2400">
                <a:solidFill>
                  <a:schemeClr val="tx1">
                    <a:tint val="75000"/>
                  </a:schemeClr>
                </a:solidFill>
              </a:defRPr>
            </a:lvl5pPr>
            <a:lvl6pPr marL="3429000" indent="0">
              <a:buNone/>
              <a:defRPr sz="2400">
                <a:solidFill>
                  <a:schemeClr val="tx1">
                    <a:tint val="75000"/>
                  </a:schemeClr>
                </a:solidFill>
              </a:defRPr>
            </a:lvl6pPr>
            <a:lvl7pPr marL="4114800" indent="0">
              <a:buNone/>
              <a:defRPr sz="2400">
                <a:solidFill>
                  <a:schemeClr val="tx1">
                    <a:tint val="75000"/>
                  </a:schemeClr>
                </a:solidFill>
              </a:defRPr>
            </a:lvl7pPr>
            <a:lvl8pPr marL="4800600" indent="0">
              <a:buNone/>
              <a:defRPr sz="2400">
                <a:solidFill>
                  <a:schemeClr val="tx1">
                    <a:tint val="75000"/>
                  </a:schemeClr>
                </a:solidFill>
              </a:defRPr>
            </a:lvl8pPr>
            <a:lvl9pPr marL="5486400" indent="0">
              <a:buNone/>
              <a:defRPr sz="2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cxnSp>
        <p:nvCxnSpPr>
          <p:cNvPr id="15" name="Straight Connector 14"/>
          <p:cNvCxnSpPr/>
          <p:nvPr/>
        </p:nvCxnSpPr>
        <p:spPr>
          <a:xfrm>
            <a:off x="2181359" y="5707478"/>
            <a:ext cx="12945669"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17893070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advTm="100">
        <p:split orient="vert"/>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173826" y="1207334"/>
            <a:ext cx="14408453" cy="1588958"/>
          </a:xfrm>
        </p:spPr>
        <p:txBody>
          <a:bodyPr/>
          <a:lstStyle/>
          <a:p>
            <a:r>
              <a:rPr lang="en-US"/>
              <a:t>Click to edit Master title style</a:t>
            </a:r>
            <a:endParaRPr lang="en-US" dirty="0"/>
          </a:p>
        </p:txBody>
      </p:sp>
      <p:sp>
        <p:nvSpPr>
          <p:cNvPr id="3" name="Content Placeholder 2"/>
          <p:cNvSpPr>
            <a:spLocks noGrp="1"/>
          </p:cNvSpPr>
          <p:nvPr>
            <p:ph sz="half" idx="1"/>
          </p:nvPr>
        </p:nvSpPr>
        <p:spPr>
          <a:xfrm>
            <a:off x="2170997" y="3016318"/>
            <a:ext cx="6967728" cy="51728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9620657" y="3026015"/>
            <a:ext cx="6967728" cy="51622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D8BD707-D9CF-40AE-B4C6-C98DA3205C09}" type="datetimeFigureOut">
              <a:rPr lang="en-US" smtClean="0"/>
              <a:pPr/>
              <a:t>3/25/2025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cxnSp>
        <p:nvCxnSpPr>
          <p:cNvPr id="35" name="Straight Connector 34"/>
          <p:cNvCxnSpPr/>
          <p:nvPr/>
        </p:nvCxnSpPr>
        <p:spPr>
          <a:xfrm>
            <a:off x="2180844" y="2770632"/>
            <a:ext cx="14411283"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8092868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170787" y="1206245"/>
            <a:ext cx="14411492" cy="1584479"/>
          </a:xfrm>
        </p:spPr>
        <p:txBody>
          <a:bodyPr/>
          <a:lstStyle/>
          <a:p>
            <a:r>
              <a:rPr lang="en-US"/>
              <a:t>Click to edit Master title style</a:t>
            </a:r>
            <a:endParaRPr lang="en-US" dirty="0"/>
          </a:p>
        </p:txBody>
      </p:sp>
      <p:sp>
        <p:nvSpPr>
          <p:cNvPr id="3" name="Text Placeholder 2"/>
          <p:cNvSpPr>
            <a:spLocks noGrp="1"/>
          </p:cNvSpPr>
          <p:nvPr>
            <p:ph type="body" idx="1"/>
          </p:nvPr>
        </p:nvSpPr>
        <p:spPr>
          <a:xfrm>
            <a:off x="2170787" y="3029324"/>
            <a:ext cx="6967728" cy="1202915"/>
          </a:xfrm>
        </p:spPr>
        <p:txBody>
          <a:bodyPr anchor="b">
            <a:normAutofit/>
          </a:bodyPr>
          <a:lstStyle>
            <a:lvl1pPr marL="0" indent="0">
              <a:lnSpc>
                <a:spcPct val="100000"/>
              </a:lnSpc>
              <a:buNone/>
              <a:defRPr sz="3300" b="0" cap="all" baseline="0">
                <a:solidFill>
                  <a:schemeClr val="accent1"/>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4" name="Content Placeholder 3"/>
          <p:cNvSpPr>
            <a:spLocks noGrp="1"/>
          </p:cNvSpPr>
          <p:nvPr>
            <p:ph sz="half" idx="2"/>
          </p:nvPr>
        </p:nvSpPr>
        <p:spPr>
          <a:xfrm>
            <a:off x="2170787" y="4236404"/>
            <a:ext cx="6967728" cy="39666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9618543" y="3034505"/>
            <a:ext cx="6967728" cy="1203356"/>
          </a:xfrm>
        </p:spPr>
        <p:txBody>
          <a:bodyPr anchor="b">
            <a:normAutofit/>
          </a:bodyPr>
          <a:lstStyle>
            <a:lvl1pPr marL="0" indent="0">
              <a:lnSpc>
                <a:spcPct val="100000"/>
              </a:lnSpc>
              <a:buNone/>
              <a:defRPr sz="3300" b="0" cap="all" baseline="0">
                <a:solidFill>
                  <a:schemeClr val="accent1"/>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6" name="Content Placeholder 5"/>
          <p:cNvSpPr>
            <a:spLocks noGrp="1"/>
          </p:cNvSpPr>
          <p:nvPr>
            <p:ph sz="quarter" idx="4"/>
          </p:nvPr>
        </p:nvSpPr>
        <p:spPr>
          <a:xfrm>
            <a:off x="9618543" y="4232237"/>
            <a:ext cx="6967728" cy="39560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D8BD707-D9CF-40AE-B4C6-C98DA3205C09}" type="datetimeFigureOut">
              <a:rPr lang="en-US" smtClean="0"/>
              <a:pPr/>
              <a:t>3/25/2025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cxnSp>
        <p:nvCxnSpPr>
          <p:cNvPr id="29" name="Straight Connector 28"/>
          <p:cNvCxnSpPr/>
          <p:nvPr/>
        </p:nvCxnSpPr>
        <p:spPr>
          <a:xfrm>
            <a:off x="2180844" y="2770632"/>
            <a:ext cx="14411283"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5609365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D8BD707-D9CF-40AE-B4C6-C98DA3205C09}" type="datetimeFigureOut">
              <a:rPr lang="en-US" smtClean="0"/>
              <a:pPr/>
              <a:t>3/25/2025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cxnSp>
        <p:nvCxnSpPr>
          <p:cNvPr id="25" name="Straight Connector 24"/>
          <p:cNvCxnSpPr/>
          <p:nvPr/>
        </p:nvCxnSpPr>
        <p:spPr>
          <a:xfrm>
            <a:off x="2180844" y="2770632"/>
            <a:ext cx="14411283"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89727207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advTm="100">
        <p:split orient="vert"/>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3/25/2025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26016045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advTm="100">
        <p:split orient="vert"/>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67007" y="1198460"/>
            <a:ext cx="4909649" cy="3370676"/>
          </a:xfrm>
        </p:spPr>
        <p:txBody>
          <a:bodyPr anchor="b">
            <a:normAutofit/>
          </a:bodyPr>
          <a:lstStyle>
            <a:lvl1pPr algn="l">
              <a:defRPr sz="3600"/>
            </a:lvl1pPr>
          </a:lstStyle>
          <a:p>
            <a:r>
              <a:rPr lang="en-US"/>
              <a:t>Click to edit Master title style</a:t>
            </a:r>
            <a:endParaRPr lang="en-US" dirty="0"/>
          </a:p>
        </p:txBody>
      </p:sp>
      <p:sp>
        <p:nvSpPr>
          <p:cNvPr id="3" name="Content Placeholder 2"/>
          <p:cNvSpPr>
            <a:spLocks noGrp="1"/>
          </p:cNvSpPr>
          <p:nvPr>
            <p:ph idx="1"/>
          </p:nvPr>
        </p:nvSpPr>
        <p:spPr>
          <a:xfrm>
            <a:off x="7565571" y="1198461"/>
            <a:ext cx="9018705" cy="6988239"/>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167007" y="4808237"/>
            <a:ext cx="4912520" cy="3372272"/>
          </a:xfrm>
        </p:spPr>
        <p:txBody>
          <a:bodyPr/>
          <a:lstStyle>
            <a:lvl1pPr marL="0" indent="0" algn="l">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3/25/2025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cxnSp>
        <p:nvCxnSpPr>
          <p:cNvPr id="17" name="Straight Connector 16"/>
          <p:cNvCxnSpPr/>
          <p:nvPr/>
        </p:nvCxnSpPr>
        <p:spPr>
          <a:xfrm>
            <a:off x="2172420" y="4808237"/>
            <a:ext cx="4904235"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7118241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11216081" y="723256"/>
            <a:ext cx="6111800" cy="7723652"/>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2176809" y="1694270"/>
            <a:ext cx="8298492" cy="2745876"/>
          </a:xfrm>
        </p:spPr>
        <p:txBody>
          <a:bodyPr anchor="b">
            <a:normAutofit/>
          </a:bodyPr>
          <a:lstStyle>
            <a:lvl1pPr>
              <a:defRPr sz="4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2186584" y="1683814"/>
            <a:ext cx="4186757" cy="5799491"/>
          </a:xfrm>
          <a:solidFill>
            <a:schemeClr val="bg1">
              <a:lumMod val="85000"/>
            </a:schemeClr>
          </a:solidFill>
          <a:ln w="9525" cap="sq">
            <a:noFill/>
            <a:miter lim="800000"/>
          </a:ln>
          <a:effectLst/>
        </p:spPr>
        <p:txBody>
          <a:bodyPr anchor="t"/>
          <a:lstStyle>
            <a:lvl1pPr marL="0" indent="0" algn="ctr">
              <a:buNone/>
              <a:defRPr sz="4800"/>
            </a:lvl1pPr>
            <a:lvl2pPr marL="685800" indent="0">
              <a:buNone/>
              <a:defRPr sz="4200"/>
            </a:lvl2pPr>
            <a:lvl3pPr marL="1371600" indent="0">
              <a:buNone/>
              <a:defRPr sz="3600"/>
            </a:lvl3pPr>
            <a:lvl4pPr marL="2057400" indent="0">
              <a:buNone/>
              <a:defRPr sz="3000"/>
            </a:lvl4pPr>
            <a:lvl5pPr marL="2743200" indent="0">
              <a:buNone/>
              <a:defRPr sz="3000"/>
            </a:lvl5pPr>
            <a:lvl6pPr marL="3429000" indent="0">
              <a:buNone/>
              <a:defRPr sz="3000"/>
            </a:lvl6pPr>
            <a:lvl7pPr marL="4114800" indent="0">
              <a:buNone/>
              <a:defRPr sz="3000"/>
            </a:lvl7pPr>
            <a:lvl8pPr marL="4800600" indent="0">
              <a:buNone/>
              <a:defRPr sz="3000"/>
            </a:lvl8pPr>
            <a:lvl9pPr marL="5486400" indent="0">
              <a:buNone/>
              <a:defRPr sz="3000"/>
            </a:lvl9pPr>
          </a:lstStyle>
          <a:p>
            <a:r>
              <a:rPr lang="en-US"/>
              <a:t>Click icon to add picture</a:t>
            </a:r>
            <a:endParaRPr lang="en-US" dirty="0"/>
          </a:p>
        </p:txBody>
      </p:sp>
      <p:sp>
        <p:nvSpPr>
          <p:cNvPr id="4" name="Text Placeholder 3"/>
          <p:cNvSpPr>
            <a:spLocks noGrp="1"/>
          </p:cNvSpPr>
          <p:nvPr>
            <p:ph type="body" sz="half" idx="2"/>
          </p:nvPr>
        </p:nvSpPr>
        <p:spPr>
          <a:xfrm>
            <a:off x="2175494" y="4718988"/>
            <a:ext cx="8286606" cy="3005613"/>
          </a:xfrm>
        </p:spPr>
        <p:txBody>
          <a:bodyPr>
            <a:normAutofit/>
          </a:bodyPr>
          <a:lstStyle>
            <a:lvl1pPr marL="0" indent="0" algn="l">
              <a:buNone/>
              <a:defRPr sz="27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5" name="Date Placeholder 4"/>
          <p:cNvSpPr>
            <a:spLocks noGrp="1"/>
          </p:cNvSpPr>
          <p:nvPr>
            <p:ph type="dt" sz="half" idx="10"/>
          </p:nvPr>
        </p:nvSpPr>
        <p:spPr>
          <a:xfrm>
            <a:off x="2171074" y="8204785"/>
            <a:ext cx="8291027" cy="480185"/>
          </a:xfrm>
        </p:spPr>
        <p:txBody>
          <a:bodyPr/>
          <a:lstStyle>
            <a:lvl1pPr algn="l">
              <a:defRPr/>
            </a:lvl1pPr>
          </a:lstStyle>
          <a:p>
            <a:fld id="{1D8BD707-D9CF-40AE-B4C6-C98DA3205C09}" type="datetimeFigureOut">
              <a:rPr lang="en-US" smtClean="0"/>
              <a:pPr/>
              <a:t>3/25/2025</a:t>
            </a:fld>
            <a:endParaRPr lang="en-US"/>
          </a:p>
        </p:txBody>
      </p:sp>
      <p:sp>
        <p:nvSpPr>
          <p:cNvPr id="6" name="Footer Placeholder 5"/>
          <p:cNvSpPr>
            <a:spLocks noGrp="1"/>
          </p:cNvSpPr>
          <p:nvPr>
            <p:ph type="ftr" sz="quarter" idx="11"/>
          </p:nvPr>
        </p:nvSpPr>
        <p:spPr>
          <a:xfrm>
            <a:off x="2171073" y="477961"/>
            <a:ext cx="8311506" cy="481397"/>
          </a:xfrm>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cxnSp>
        <p:nvCxnSpPr>
          <p:cNvPr id="31" name="Straight Connector 30"/>
          <p:cNvCxnSpPr/>
          <p:nvPr/>
        </p:nvCxnSpPr>
        <p:spPr>
          <a:xfrm>
            <a:off x="2171074" y="4715408"/>
            <a:ext cx="8291027"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98210178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advTm="100">
        <p:split orient="vert"/>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3029215"/>
            <a:ext cx="18288000" cy="6158912"/>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4">
            <a:extLst>
              <a:ext uri="{28A0092B-C50C-407E-A947-70E740481C1C}">
                <a14:useLocalDpi xmlns:a14="http://schemas.microsoft.com/office/drawing/2010/main" val="0"/>
              </a:ext>
            </a:extLst>
          </a:blip>
          <a:srcRect t="1538" b="-1538"/>
          <a:stretch/>
        </p:blipFill>
        <p:spPr bwMode="black">
          <a:xfrm>
            <a:off x="0" y="9189720"/>
            <a:ext cx="18288000" cy="1114425"/>
          </a:xfrm>
          <a:prstGeom prst="rect">
            <a:avLst/>
          </a:prstGeom>
        </p:spPr>
      </p:pic>
      <p:sp>
        <p:nvSpPr>
          <p:cNvPr id="2" name="Title Placeholder 1"/>
          <p:cNvSpPr>
            <a:spLocks noGrp="1"/>
          </p:cNvSpPr>
          <p:nvPr>
            <p:ph type="title"/>
          </p:nvPr>
        </p:nvSpPr>
        <p:spPr>
          <a:xfrm>
            <a:off x="2177369" y="1206779"/>
            <a:ext cx="14404913" cy="1573853"/>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177369" y="3023599"/>
            <a:ext cx="14404913" cy="517592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1331208" y="495555"/>
            <a:ext cx="5251073" cy="463802"/>
          </a:xfrm>
          <a:prstGeom prst="rect">
            <a:avLst/>
          </a:prstGeom>
        </p:spPr>
        <p:txBody>
          <a:bodyPr vert="horz" lIns="91440" tIns="45720" rIns="91440" bIns="45720" rtlCol="0" anchor="ctr"/>
          <a:lstStyle>
            <a:lvl1pPr algn="r">
              <a:defRPr sz="1500">
                <a:solidFill>
                  <a:schemeClr val="tx1">
                    <a:tint val="75000"/>
                  </a:schemeClr>
                </a:solidFill>
              </a:defRPr>
            </a:lvl1pPr>
          </a:lstStyle>
          <a:p>
            <a:fld id="{1D8BD707-D9CF-40AE-B4C6-C98DA3205C09}" type="datetimeFigureOut">
              <a:rPr lang="en-US" smtClean="0"/>
              <a:pPr/>
              <a:t>3/25/2025</a:t>
            </a:fld>
            <a:endParaRPr lang="en-US"/>
          </a:p>
        </p:txBody>
      </p:sp>
      <p:sp>
        <p:nvSpPr>
          <p:cNvPr id="5" name="Footer Placeholder 4"/>
          <p:cNvSpPr>
            <a:spLocks noGrp="1"/>
          </p:cNvSpPr>
          <p:nvPr>
            <p:ph type="ftr" sz="quarter" idx="3"/>
          </p:nvPr>
        </p:nvSpPr>
        <p:spPr>
          <a:xfrm>
            <a:off x="2177369" y="493961"/>
            <a:ext cx="8908254" cy="463802"/>
          </a:xfrm>
          <a:prstGeom prst="rect">
            <a:avLst/>
          </a:prstGeom>
        </p:spPr>
        <p:txBody>
          <a:bodyPr vert="horz" lIns="91440" tIns="45720" rIns="91440" bIns="45720" rtlCol="0" anchor="ctr"/>
          <a:lstStyle>
            <a:lvl1pPr algn="l">
              <a:defRPr sz="15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720091" y="1198460"/>
            <a:ext cx="1216529" cy="755367"/>
          </a:xfrm>
          <a:prstGeom prst="rect">
            <a:avLst/>
          </a:prstGeom>
        </p:spPr>
        <p:txBody>
          <a:bodyPr vert="horz" lIns="91440" tIns="45720" rIns="91440" bIns="45720" rtlCol="0" anchor="t"/>
          <a:lstStyle>
            <a:lvl1pPr algn="r">
              <a:defRPr sz="4200">
                <a:solidFill>
                  <a:schemeClr val="accent1"/>
                </a:solidFill>
              </a:defRPr>
            </a:lvl1pPr>
          </a:lstStyle>
          <a:p>
            <a:fld id="{B6F15528-21DE-4FAA-801E-634DDDAF4B2B}" type="slidenum">
              <a:rPr lang="en-US" smtClean="0"/>
              <a:pPr/>
              <a:t>‹#›</a:t>
            </a:fld>
            <a:endParaRPr lang="en-US"/>
          </a:p>
        </p:txBody>
      </p:sp>
      <p:cxnSp>
        <p:nvCxnSpPr>
          <p:cNvPr id="10" name="Straight Connector 9"/>
          <p:cNvCxnSpPr/>
          <p:nvPr/>
        </p:nvCxnSpPr>
        <p:spPr>
          <a:xfrm>
            <a:off x="0" y="9192620"/>
            <a:ext cx="18288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67100077"/>
      </p:ext>
    </p:extLst>
  </p:cSld>
  <p:clrMap bg1="lt1" tx1="dk1" bg2="lt2" tx2="dk2" accent1="accent1" accent2="accent2" accent3="accent3" accent4="accent4" accent5="accent5" accent6="accent6" hlink="hlink" folHlink="folHlink"/>
  <p:sldLayoutIdLst>
    <p:sldLayoutId id="2147484136" r:id="rId1"/>
    <p:sldLayoutId id="2147484137" r:id="rId2"/>
    <p:sldLayoutId id="2147484138" r:id="rId3"/>
    <p:sldLayoutId id="2147484139" r:id="rId4"/>
    <p:sldLayoutId id="2147484140" r:id="rId5"/>
    <p:sldLayoutId id="2147484141" r:id="rId6"/>
    <p:sldLayoutId id="2147484142" r:id="rId7"/>
    <p:sldLayoutId id="2147484143" r:id="rId8"/>
    <p:sldLayoutId id="2147484144" r:id="rId9"/>
    <p:sldLayoutId id="2147484145" r:id="rId10"/>
    <p:sldLayoutId id="2147484146" r:id="rId11"/>
    <p:sldLayoutId id="2147484147" r:id="rId12"/>
  </p:sldLayoutIdLst>
  <mc:AlternateContent xmlns:mc="http://schemas.openxmlformats.org/markup-compatibility/2006" xmlns:p14="http://schemas.microsoft.com/office/powerpoint/2010/main">
    <mc:Choice Requires="p14">
      <p:transition spd="slow" p14:dur="1500">
        <p:split orient="vert"/>
      </p:transition>
    </mc:Choice>
    <mc:Fallback xmlns="">
      <p:transition spd="slow" advTm="100">
        <p:split orient="vert"/>
      </p:transition>
    </mc:Fallback>
  </mc:AlternateContent>
  <p:txStyles>
    <p:titleStyle>
      <a:lvl1pPr algn="l" defTabSz="1371600" rtl="0" eaLnBrk="1" latinLnBrk="0" hangingPunct="1">
        <a:lnSpc>
          <a:spcPct val="90000"/>
        </a:lnSpc>
        <a:spcBef>
          <a:spcPct val="0"/>
        </a:spcBef>
        <a:buNone/>
        <a:defRPr sz="4800" b="0" i="0" kern="1200" cap="all">
          <a:solidFill>
            <a:schemeClr val="tx1"/>
          </a:solidFill>
          <a:effectLst/>
          <a:latin typeface="+mj-lt"/>
          <a:ea typeface="+mj-ea"/>
          <a:cs typeface="+mj-cs"/>
        </a:defRPr>
      </a:lvl1pPr>
    </p:titleStyle>
    <p:bodyStyle>
      <a:lvl1pPr marL="342900" indent="-342900" algn="l" defTabSz="1371600" rtl="0" eaLnBrk="1" latinLnBrk="0" hangingPunct="1">
        <a:lnSpc>
          <a:spcPct val="120000"/>
        </a:lnSpc>
        <a:spcBef>
          <a:spcPts val="1500"/>
        </a:spcBef>
        <a:buClr>
          <a:schemeClr val="accent1"/>
        </a:buClr>
        <a:buSzPct val="100000"/>
        <a:buFont typeface="Arial" panose="020B0604020202020204" pitchFamily="34" charset="0"/>
        <a:buChar char="•"/>
        <a:defRPr sz="3000" kern="1200">
          <a:solidFill>
            <a:schemeClr val="tx1"/>
          </a:solidFill>
          <a:effectLst/>
          <a:latin typeface="+mn-lt"/>
          <a:ea typeface="+mn-ea"/>
          <a:cs typeface="+mn-cs"/>
        </a:defRPr>
      </a:lvl1pPr>
      <a:lvl2pPr marL="1028700" indent="-342900" algn="l" defTabSz="1371600" rtl="0" eaLnBrk="1" latinLnBrk="0" hangingPunct="1">
        <a:lnSpc>
          <a:spcPct val="120000"/>
        </a:lnSpc>
        <a:spcBef>
          <a:spcPts val="750"/>
        </a:spcBef>
        <a:buClr>
          <a:schemeClr val="accent1"/>
        </a:buClr>
        <a:buSzPct val="100000"/>
        <a:buFont typeface="Arial" panose="020B0604020202020204" pitchFamily="34" charset="0"/>
        <a:buChar char="•"/>
        <a:defRPr sz="2700" kern="1200" cap="none" baseline="0">
          <a:solidFill>
            <a:schemeClr val="tx1"/>
          </a:solidFill>
          <a:effectLst/>
          <a:latin typeface="+mn-lt"/>
          <a:ea typeface="+mn-ea"/>
          <a:cs typeface="+mn-cs"/>
        </a:defRPr>
      </a:lvl2pPr>
      <a:lvl3pPr marL="1714500" indent="-342900" algn="l" defTabSz="1371600" rtl="0" eaLnBrk="1" latinLnBrk="0" hangingPunct="1">
        <a:lnSpc>
          <a:spcPct val="120000"/>
        </a:lnSpc>
        <a:spcBef>
          <a:spcPts val="750"/>
        </a:spcBef>
        <a:buClr>
          <a:schemeClr val="accent1"/>
        </a:buClr>
        <a:buSzPct val="100000"/>
        <a:buFont typeface="Arial" panose="020B0604020202020204" pitchFamily="34" charset="0"/>
        <a:buChar char="•"/>
        <a:defRPr sz="2400" kern="1200">
          <a:solidFill>
            <a:schemeClr val="tx1"/>
          </a:solidFill>
          <a:effectLst/>
          <a:latin typeface="+mn-lt"/>
          <a:ea typeface="+mn-ea"/>
          <a:cs typeface="+mn-cs"/>
        </a:defRPr>
      </a:lvl3pPr>
      <a:lvl4pPr marL="2400300" indent="-342900" algn="l" defTabSz="1371600" rtl="0" eaLnBrk="1" latinLnBrk="0" hangingPunct="1">
        <a:lnSpc>
          <a:spcPct val="120000"/>
        </a:lnSpc>
        <a:spcBef>
          <a:spcPts val="750"/>
        </a:spcBef>
        <a:buClr>
          <a:schemeClr val="accent1"/>
        </a:buClr>
        <a:buSzPct val="100000"/>
        <a:buFont typeface="Arial" panose="020B0604020202020204" pitchFamily="34" charset="0"/>
        <a:buChar char="•"/>
        <a:defRPr sz="2100" kern="1200" cap="none" baseline="0">
          <a:solidFill>
            <a:schemeClr val="tx1"/>
          </a:solidFill>
          <a:effectLst/>
          <a:latin typeface="+mn-lt"/>
          <a:ea typeface="+mn-ea"/>
          <a:cs typeface="+mn-cs"/>
        </a:defRPr>
      </a:lvl4pPr>
      <a:lvl5pPr marL="3086100" indent="-342900" algn="l" defTabSz="1371600" rtl="0" eaLnBrk="1" latinLnBrk="0" hangingPunct="1">
        <a:lnSpc>
          <a:spcPct val="120000"/>
        </a:lnSpc>
        <a:spcBef>
          <a:spcPts val="750"/>
        </a:spcBef>
        <a:buClr>
          <a:schemeClr val="accent1"/>
        </a:buClr>
        <a:buSzPct val="100000"/>
        <a:buFont typeface="Arial" panose="020B0604020202020204" pitchFamily="34" charset="0"/>
        <a:buChar char="•"/>
        <a:defRPr sz="1800" kern="1200">
          <a:solidFill>
            <a:schemeClr val="tx1"/>
          </a:solidFill>
          <a:effectLst/>
          <a:latin typeface="+mn-lt"/>
          <a:ea typeface="+mn-ea"/>
          <a:cs typeface="+mn-cs"/>
        </a:defRPr>
      </a:lvl5pPr>
      <a:lvl6pPr marL="3771900" indent="-342900" algn="l" defTabSz="1371600" rtl="0" eaLnBrk="1" latinLnBrk="0" hangingPunct="1">
        <a:lnSpc>
          <a:spcPct val="120000"/>
        </a:lnSpc>
        <a:spcBef>
          <a:spcPts val="750"/>
        </a:spcBef>
        <a:buClr>
          <a:schemeClr val="accent1"/>
        </a:buClr>
        <a:buSzPct val="100000"/>
        <a:buFont typeface="Arial" panose="020B0604020202020204" pitchFamily="34" charset="0"/>
        <a:buChar char="•"/>
        <a:defRPr sz="1800" kern="1200">
          <a:solidFill>
            <a:schemeClr val="tx1"/>
          </a:solidFill>
          <a:effectLst/>
          <a:latin typeface="+mn-lt"/>
          <a:ea typeface="+mn-ea"/>
          <a:cs typeface="+mn-cs"/>
        </a:defRPr>
      </a:lvl6pPr>
      <a:lvl7pPr marL="4457700" indent="-342900" algn="l" defTabSz="1371600" rtl="0" eaLnBrk="1" latinLnBrk="0" hangingPunct="1">
        <a:lnSpc>
          <a:spcPct val="120000"/>
        </a:lnSpc>
        <a:spcBef>
          <a:spcPts val="750"/>
        </a:spcBef>
        <a:buClr>
          <a:schemeClr val="accent1"/>
        </a:buClr>
        <a:buSzPct val="100000"/>
        <a:buFont typeface="Arial" panose="020B0604020202020204" pitchFamily="34" charset="0"/>
        <a:buChar char="•"/>
        <a:defRPr sz="1800" kern="1200">
          <a:solidFill>
            <a:schemeClr val="tx1"/>
          </a:solidFill>
          <a:effectLst/>
          <a:latin typeface="+mn-lt"/>
          <a:ea typeface="+mn-ea"/>
          <a:cs typeface="+mn-cs"/>
        </a:defRPr>
      </a:lvl7pPr>
      <a:lvl8pPr marL="5143500" indent="-342900" algn="l" defTabSz="1371600" rtl="0" eaLnBrk="1" latinLnBrk="0" hangingPunct="1">
        <a:lnSpc>
          <a:spcPct val="120000"/>
        </a:lnSpc>
        <a:spcBef>
          <a:spcPts val="750"/>
        </a:spcBef>
        <a:buClr>
          <a:schemeClr val="accent1"/>
        </a:buClr>
        <a:buSzPct val="100000"/>
        <a:buFont typeface="Arial" panose="020B0604020202020204" pitchFamily="34" charset="0"/>
        <a:buChar char="•"/>
        <a:defRPr sz="1800" kern="1200" baseline="0">
          <a:solidFill>
            <a:schemeClr val="tx1"/>
          </a:solidFill>
          <a:effectLst/>
          <a:latin typeface="+mn-lt"/>
          <a:ea typeface="+mn-ea"/>
          <a:cs typeface="+mn-cs"/>
        </a:defRPr>
      </a:lvl8pPr>
      <a:lvl9pPr marL="5829300" indent="-342900" algn="l" defTabSz="1371600" rtl="0" eaLnBrk="1" latinLnBrk="0" hangingPunct="1">
        <a:lnSpc>
          <a:spcPct val="120000"/>
        </a:lnSpc>
        <a:spcBef>
          <a:spcPts val="750"/>
        </a:spcBef>
        <a:buClr>
          <a:schemeClr val="accent1"/>
        </a:buClr>
        <a:buSzPct val="100000"/>
        <a:buFont typeface="Arial" panose="020B0604020202020204" pitchFamily="34" charset="0"/>
        <a:buChar char="•"/>
        <a:defRPr sz="1800" kern="1200" baseline="0">
          <a:solidFill>
            <a:schemeClr val="tx1"/>
          </a:solidFill>
          <a:effectLst/>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2.xml"/><Relationship Id="rId5" Type="http://schemas.openxmlformats.org/officeDocument/2006/relationships/image" Target="../media/image10.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gamma.app/?utm_source=made-with-gamma" TargetMode="External"/><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gamma.app/?utm_source=made-with-gamma" TargetMode="Externa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gamma.app/?utm_source=made-with-gamma" TargetMode="External"/><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9F4BE"/>
            </a:solid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DE6"/>
            </a:solidFill>
          </p:spPr>
        </p:sp>
      </p:grpSp>
      <p:sp>
        <p:nvSpPr>
          <p:cNvPr id="6" name="Freeform 6" descr="preencoded.png"/>
          <p:cNvSpPr/>
          <p:nvPr/>
        </p:nvSpPr>
        <p:spPr>
          <a:xfrm>
            <a:off x="0" y="0"/>
            <a:ext cx="6858000" cy="10287000"/>
          </a:xfrm>
          <a:custGeom>
            <a:avLst/>
            <a:gdLst/>
            <a:ahLst/>
            <a:cxnLst/>
            <a:rect l="l" t="t" r="r" b="b"/>
            <a:pathLst>
              <a:path w="6858000" h="10287000">
                <a:moveTo>
                  <a:pt x="0" y="0"/>
                </a:moveTo>
                <a:lnTo>
                  <a:pt x="6858000" y="0"/>
                </a:lnTo>
                <a:lnTo>
                  <a:pt x="6858000" y="10287000"/>
                </a:lnTo>
                <a:lnTo>
                  <a:pt x="0" y="10287000"/>
                </a:lnTo>
                <a:lnTo>
                  <a:pt x="0" y="0"/>
                </a:lnTo>
                <a:close/>
              </a:path>
            </a:pathLst>
          </a:custGeom>
          <a:blipFill>
            <a:blip r:embed="rId2"/>
            <a:stretch>
              <a:fillRect/>
            </a:stretch>
          </a:blipFill>
        </p:spPr>
      </p:sp>
      <p:grpSp>
        <p:nvGrpSpPr>
          <p:cNvPr id="7" name="Group 7"/>
          <p:cNvGrpSpPr/>
          <p:nvPr/>
        </p:nvGrpSpPr>
        <p:grpSpPr>
          <a:xfrm>
            <a:off x="7850237" y="3591222"/>
            <a:ext cx="9445526" cy="1771947"/>
            <a:chOff x="0" y="0"/>
            <a:chExt cx="12594035" cy="2362597"/>
          </a:xfrm>
        </p:grpSpPr>
        <p:sp>
          <p:nvSpPr>
            <p:cNvPr id="8" name="Freeform 8"/>
            <p:cNvSpPr/>
            <p:nvPr/>
          </p:nvSpPr>
          <p:spPr>
            <a:xfrm>
              <a:off x="0" y="0"/>
              <a:ext cx="12594035" cy="2362597"/>
            </a:xfrm>
            <a:custGeom>
              <a:avLst/>
              <a:gdLst/>
              <a:ahLst/>
              <a:cxnLst/>
              <a:rect l="l" t="t" r="r" b="b"/>
              <a:pathLst>
                <a:path w="12594035" h="2362597">
                  <a:moveTo>
                    <a:pt x="0" y="0"/>
                  </a:moveTo>
                  <a:lnTo>
                    <a:pt x="12594035" y="0"/>
                  </a:lnTo>
                  <a:lnTo>
                    <a:pt x="12594035" y="2362597"/>
                  </a:lnTo>
                  <a:lnTo>
                    <a:pt x="0" y="2362597"/>
                  </a:lnTo>
                  <a:close/>
                </a:path>
              </a:pathLst>
            </a:custGeom>
            <a:solidFill>
              <a:srgbClr val="000000">
                <a:alpha val="0"/>
              </a:srgbClr>
            </a:solidFill>
          </p:spPr>
        </p:sp>
        <p:sp>
          <p:nvSpPr>
            <p:cNvPr id="9" name="TextBox 9"/>
            <p:cNvSpPr txBox="1"/>
            <p:nvPr/>
          </p:nvSpPr>
          <p:spPr>
            <a:xfrm>
              <a:off x="0" y="-57150"/>
              <a:ext cx="12594035" cy="2419747"/>
            </a:xfrm>
            <a:prstGeom prst="rect">
              <a:avLst/>
            </a:prstGeom>
          </p:spPr>
          <p:txBody>
            <a:bodyPr lIns="0" tIns="0" rIns="0" bIns="0" rtlCol="0" anchor="t"/>
            <a:lstStyle/>
            <a:p>
              <a:pPr algn="l">
                <a:lnSpc>
                  <a:spcPts val="6937"/>
                </a:lnSpc>
              </a:pPr>
              <a:r>
                <a:rPr lang="en-US" sz="5562" b="1">
                  <a:solidFill>
                    <a:srgbClr val="233939"/>
                  </a:solidFill>
                  <a:latin typeface="Arimo Bold"/>
                  <a:ea typeface="Arimo Bold"/>
                  <a:cs typeface="Arimo Bold"/>
                  <a:sym typeface="Arimo Bold"/>
                </a:rPr>
                <a:t>SMS Spam Detection Systems</a:t>
              </a:r>
            </a:p>
          </p:txBody>
        </p:sp>
      </p:grpSp>
      <p:grpSp>
        <p:nvGrpSpPr>
          <p:cNvPr id="10" name="Group 10"/>
          <p:cNvGrpSpPr/>
          <p:nvPr/>
        </p:nvGrpSpPr>
        <p:grpSpPr>
          <a:xfrm>
            <a:off x="7850237" y="5788372"/>
            <a:ext cx="9445526" cy="907256"/>
            <a:chOff x="0" y="0"/>
            <a:chExt cx="12594035" cy="1209675"/>
          </a:xfrm>
        </p:grpSpPr>
        <p:sp>
          <p:nvSpPr>
            <p:cNvPr id="11" name="Freeform 11"/>
            <p:cNvSpPr/>
            <p:nvPr/>
          </p:nvSpPr>
          <p:spPr>
            <a:xfrm>
              <a:off x="0" y="0"/>
              <a:ext cx="12594035" cy="1209675"/>
            </a:xfrm>
            <a:custGeom>
              <a:avLst/>
              <a:gdLst/>
              <a:ahLst/>
              <a:cxnLst/>
              <a:rect l="l" t="t" r="r" b="b"/>
              <a:pathLst>
                <a:path w="12594035" h="1209675">
                  <a:moveTo>
                    <a:pt x="0" y="0"/>
                  </a:moveTo>
                  <a:lnTo>
                    <a:pt x="12594035" y="0"/>
                  </a:lnTo>
                  <a:lnTo>
                    <a:pt x="12594035" y="1209675"/>
                  </a:lnTo>
                  <a:lnTo>
                    <a:pt x="0" y="1209675"/>
                  </a:lnTo>
                  <a:close/>
                </a:path>
              </a:pathLst>
            </a:custGeom>
            <a:solidFill>
              <a:srgbClr val="000000">
                <a:alpha val="0"/>
              </a:srgbClr>
            </a:solidFill>
          </p:spPr>
        </p:sp>
        <p:sp>
          <p:nvSpPr>
            <p:cNvPr id="12" name="TextBox 12"/>
            <p:cNvSpPr txBox="1"/>
            <p:nvPr/>
          </p:nvSpPr>
          <p:spPr>
            <a:xfrm>
              <a:off x="0" y="-142875"/>
              <a:ext cx="12594035" cy="1352550"/>
            </a:xfrm>
            <a:prstGeom prst="rect">
              <a:avLst/>
            </a:prstGeom>
          </p:spPr>
          <p:txBody>
            <a:bodyPr lIns="0" tIns="0" rIns="0" bIns="0" rtlCol="0" anchor="t"/>
            <a:lstStyle/>
            <a:p>
              <a:pPr algn="l">
                <a:lnSpc>
                  <a:spcPts val="3562"/>
                </a:lnSpc>
              </a:pPr>
              <a:r>
                <a:rPr lang="en-US" sz="2187">
                  <a:solidFill>
                    <a:srgbClr val="3B4E4E"/>
                  </a:solidFill>
                  <a:latin typeface="Overpass Light"/>
                  <a:ea typeface="Overpass Light"/>
                  <a:cs typeface="Overpass Light"/>
                  <a:sym typeface="Overpass Light"/>
                </a:rPr>
                <a:t>This presentation explores the challenges of SMS spam detection and discusses various approaches to building robust systems.</a:t>
              </a:r>
            </a:p>
          </p:txBody>
        </p:sp>
      </p:gr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advTm="100">
        <p:split orient="ver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97000">
              <a:srgbClr val="E6E494"/>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2" name="Text 0"/>
          <p:cNvSpPr/>
          <p:nvPr/>
        </p:nvSpPr>
        <p:spPr>
          <a:xfrm>
            <a:off x="992238" y="1434257"/>
            <a:ext cx="12530881" cy="885974"/>
          </a:xfrm>
          <a:prstGeom prst="rect">
            <a:avLst/>
          </a:prstGeom>
          <a:noFill/>
          <a:ln/>
        </p:spPr>
        <p:txBody>
          <a:bodyPr wrap="none" lIns="0" tIns="0" rIns="0" bIns="0" rtlCol="0" anchor="t"/>
          <a:lstStyle/>
          <a:p>
            <a:pPr>
              <a:lnSpc>
                <a:spcPts val="6938"/>
              </a:lnSpc>
            </a:pPr>
            <a:r>
              <a:rPr lang="en-US" sz="5563" b="1" dirty="0">
                <a:latin typeface="Syne Extra Bold" pitchFamily="34" charset="0"/>
                <a:ea typeface="Syne Extra Bold" pitchFamily="34" charset="-122"/>
                <a:cs typeface="Syne Extra Bold" pitchFamily="34" charset="-120"/>
              </a:rPr>
              <a:t>SPAM AS A PROBLEM</a:t>
            </a:r>
            <a:endParaRPr lang="en-US" sz="5563" dirty="0"/>
          </a:p>
        </p:txBody>
      </p:sp>
      <p:pic>
        <p:nvPicPr>
          <p:cNvPr id="3" name="Image 0" descr="preencoded.png"/>
          <p:cNvPicPr>
            <a:picLocks noChangeAspect="1"/>
          </p:cNvPicPr>
          <p:nvPr/>
        </p:nvPicPr>
        <p:blipFill>
          <a:blip r:embed="rId3"/>
          <a:stretch>
            <a:fillRect/>
          </a:stretch>
        </p:blipFill>
        <p:spPr>
          <a:xfrm>
            <a:off x="992238" y="2887267"/>
            <a:ext cx="5150941" cy="3183434"/>
          </a:xfrm>
          <a:prstGeom prst="rect">
            <a:avLst/>
          </a:prstGeom>
        </p:spPr>
      </p:pic>
      <p:sp>
        <p:nvSpPr>
          <p:cNvPr id="4" name="Text 1"/>
          <p:cNvSpPr/>
          <p:nvPr/>
        </p:nvSpPr>
        <p:spPr>
          <a:xfrm>
            <a:off x="992238" y="6425059"/>
            <a:ext cx="4329559" cy="442913"/>
          </a:xfrm>
          <a:prstGeom prst="rect">
            <a:avLst/>
          </a:prstGeom>
          <a:noFill/>
          <a:ln/>
        </p:spPr>
        <p:txBody>
          <a:bodyPr wrap="none" lIns="0" tIns="0" rIns="0" bIns="0" rtlCol="0" anchor="t"/>
          <a:lstStyle/>
          <a:p>
            <a:pPr>
              <a:lnSpc>
                <a:spcPts val="3438"/>
              </a:lnSpc>
            </a:pPr>
            <a:r>
              <a:rPr lang="en-US" sz="2750" b="1" dirty="0">
                <a:latin typeface="Syne Extra Bold" pitchFamily="34" charset="0"/>
                <a:ea typeface="Syne Extra Bold" pitchFamily="34" charset="-122"/>
                <a:cs typeface="Syne Extra Bold" pitchFamily="34" charset="-120"/>
              </a:rPr>
              <a:t>Resource Drain</a:t>
            </a:r>
            <a:endParaRPr lang="en-US" sz="2750" dirty="0"/>
          </a:p>
        </p:txBody>
      </p:sp>
      <p:sp>
        <p:nvSpPr>
          <p:cNvPr id="5" name="Text 2"/>
          <p:cNvSpPr/>
          <p:nvPr/>
        </p:nvSpPr>
        <p:spPr>
          <a:xfrm>
            <a:off x="992238" y="7038083"/>
            <a:ext cx="5150941" cy="907256"/>
          </a:xfrm>
          <a:prstGeom prst="rect">
            <a:avLst/>
          </a:prstGeom>
          <a:noFill/>
          <a:ln/>
        </p:spPr>
        <p:txBody>
          <a:bodyPr wrap="square" lIns="0" tIns="0" rIns="0" bIns="0" rtlCol="0" anchor="t"/>
          <a:lstStyle/>
          <a:p>
            <a:pPr>
              <a:lnSpc>
                <a:spcPts val="3563"/>
              </a:lnSpc>
            </a:pPr>
            <a:r>
              <a:rPr lang="en-US" sz="2188" dirty="0">
                <a:latin typeface="Syne" pitchFamily="34" charset="0"/>
                <a:ea typeface="Syne" pitchFamily="34" charset="-122"/>
                <a:cs typeface="Syne" pitchFamily="34" charset="-120"/>
              </a:rPr>
              <a:t>Spam wastes bandwidth, storage, and processing power, increasing </a:t>
            </a:r>
            <a:r>
              <a:rPr lang="en-US" sz="2188" dirty="0">
                <a:solidFill>
                  <a:srgbClr val="D7E5D8"/>
                </a:solidFill>
                <a:latin typeface="Syne" pitchFamily="34" charset="0"/>
                <a:ea typeface="Syne" pitchFamily="34" charset="-122"/>
                <a:cs typeface="Syne" pitchFamily="34" charset="-120"/>
              </a:rPr>
              <a:t>costs.</a:t>
            </a:r>
            <a:endParaRPr lang="en-US" sz="2188" dirty="0"/>
          </a:p>
        </p:txBody>
      </p:sp>
      <p:pic>
        <p:nvPicPr>
          <p:cNvPr id="6" name="Image 1" descr="preencoded.png"/>
          <p:cNvPicPr>
            <a:picLocks noChangeAspect="1"/>
          </p:cNvPicPr>
          <p:nvPr/>
        </p:nvPicPr>
        <p:blipFill>
          <a:blip r:embed="rId4"/>
          <a:stretch>
            <a:fillRect/>
          </a:stretch>
        </p:blipFill>
        <p:spPr>
          <a:xfrm>
            <a:off x="6568380" y="2887266"/>
            <a:ext cx="5151090" cy="3183583"/>
          </a:xfrm>
          <a:prstGeom prst="rect">
            <a:avLst/>
          </a:prstGeom>
        </p:spPr>
      </p:pic>
      <p:sp>
        <p:nvSpPr>
          <p:cNvPr id="7" name="Text 3"/>
          <p:cNvSpPr/>
          <p:nvPr/>
        </p:nvSpPr>
        <p:spPr>
          <a:xfrm>
            <a:off x="6568380" y="6425207"/>
            <a:ext cx="4821288" cy="442913"/>
          </a:xfrm>
          <a:prstGeom prst="rect">
            <a:avLst/>
          </a:prstGeom>
          <a:noFill/>
          <a:ln/>
        </p:spPr>
        <p:txBody>
          <a:bodyPr wrap="none" lIns="0" tIns="0" rIns="0" bIns="0" rtlCol="0" anchor="t"/>
          <a:lstStyle/>
          <a:p>
            <a:pPr>
              <a:lnSpc>
                <a:spcPts val="3438"/>
              </a:lnSpc>
            </a:pPr>
            <a:r>
              <a:rPr lang="en-US" sz="2750" b="1" dirty="0">
                <a:latin typeface="Syne Extra Bold" pitchFamily="34" charset="0"/>
                <a:ea typeface="Syne Extra Bold" pitchFamily="34" charset="-122"/>
                <a:cs typeface="Syne Extra Bold" pitchFamily="34" charset="-120"/>
              </a:rPr>
              <a:t>Productivity Loss</a:t>
            </a:r>
            <a:endParaRPr lang="en-US" sz="2750" dirty="0"/>
          </a:p>
        </p:txBody>
      </p:sp>
      <p:sp>
        <p:nvSpPr>
          <p:cNvPr id="8" name="Text 4"/>
          <p:cNvSpPr/>
          <p:nvPr/>
        </p:nvSpPr>
        <p:spPr>
          <a:xfrm>
            <a:off x="6568380" y="7038232"/>
            <a:ext cx="5151090" cy="907256"/>
          </a:xfrm>
          <a:prstGeom prst="rect">
            <a:avLst/>
          </a:prstGeom>
          <a:noFill/>
          <a:ln/>
        </p:spPr>
        <p:txBody>
          <a:bodyPr wrap="square" lIns="0" tIns="0" rIns="0" bIns="0" rtlCol="0" anchor="t"/>
          <a:lstStyle/>
          <a:p>
            <a:pPr>
              <a:lnSpc>
                <a:spcPts val="3563"/>
              </a:lnSpc>
            </a:pPr>
            <a:r>
              <a:rPr lang="en-US" sz="2188" dirty="0">
                <a:latin typeface="Syne" pitchFamily="34" charset="0"/>
                <a:ea typeface="Syne" pitchFamily="34" charset="-122"/>
                <a:cs typeface="Syne" pitchFamily="34" charset="-120"/>
              </a:rPr>
              <a:t>Constant spam disrupts workflows and reduces productivity.</a:t>
            </a:r>
            <a:endParaRPr lang="en-US" sz="2188" dirty="0"/>
          </a:p>
        </p:txBody>
      </p:sp>
      <p:pic>
        <p:nvPicPr>
          <p:cNvPr id="9" name="Image 2" descr="preencoded.png"/>
          <p:cNvPicPr>
            <a:picLocks noChangeAspect="1"/>
          </p:cNvPicPr>
          <p:nvPr/>
        </p:nvPicPr>
        <p:blipFill>
          <a:blip r:embed="rId5"/>
          <a:stretch>
            <a:fillRect/>
          </a:stretch>
        </p:blipFill>
        <p:spPr>
          <a:xfrm>
            <a:off x="12144673" y="2887267"/>
            <a:ext cx="5150941" cy="3183434"/>
          </a:xfrm>
          <a:prstGeom prst="rect">
            <a:avLst/>
          </a:prstGeom>
        </p:spPr>
      </p:pic>
      <p:sp>
        <p:nvSpPr>
          <p:cNvPr id="10" name="Text 5"/>
          <p:cNvSpPr/>
          <p:nvPr/>
        </p:nvSpPr>
        <p:spPr>
          <a:xfrm>
            <a:off x="12144673" y="6425059"/>
            <a:ext cx="3903166" cy="442913"/>
          </a:xfrm>
          <a:prstGeom prst="rect">
            <a:avLst/>
          </a:prstGeom>
          <a:noFill/>
          <a:ln/>
        </p:spPr>
        <p:txBody>
          <a:bodyPr wrap="none" lIns="0" tIns="0" rIns="0" bIns="0" rtlCol="0" anchor="t"/>
          <a:lstStyle/>
          <a:p>
            <a:pPr>
              <a:lnSpc>
                <a:spcPts val="3438"/>
              </a:lnSpc>
            </a:pPr>
            <a:r>
              <a:rPr lang="en-US" sz="2750" b="1" dirty="0">
                <a:latin typeface="Syne Extra Bold" pitchFamily="34" charset="0"/>
                <a:ea typeface="Syne Extra Bold" pitchFamily="34" charset="-122"/>
                <a:cs typeface="Syne Extra Bold" pitchFamily="34" charset="-120"/>
              </a:rPr>
              <a:t>Security Risks</a:t>
            </a:r>
            <a:endParaRPr lang="en-US" sz="2750" dirty="0"/>
          </a:p>
        </p:txBody>
      </p:sp>
      <p:sp>
        <p:nvSpPr>
          <p:cNvPr id="11" name="Text 6"/>
          <p:cNvSpPr/>
          <p:nvPr/>
        </p:nvSpPr>
        <p:spPr>
          <a:xfrm>
            <a:off x="12144673" y="7038082"/>
            <a:ext cx="5150941" cy="1814513"/>
          </a:xfrm>
          <a:prstGeom prst="rect">
            <a:avLst/>
          </a:prstGeom>
          <a:noFill/>
          <a:ln/>
        </p:spPr>
        <p:txBody>
          <a:bodyPr wrap="square" lIns="0" tIns="0" rIns="0" bIns="0" rtlCol="0" anchor="t"/>
          <a:lstStyle/>
          <a:p>
            <a:pPr>
              <a:lnSpc>
                <a:spcPts val="3563"/>
              </a:lnSpc>
            </a:pPr>
            <a:r>
              <a:rPr lang="en-US" sz="2188" dirty="0">
                <a:latin typeface="Syne" pitchFamily="34" charset="0"/>
                <a:ea typeface="Syne" pitchFamily="34" charset="-122"/>
                <a:cs typeface="Syne" pitchFamily="34" charset="-120"/>
              </a:rPr>
              <a:t>Spam often carries phishing attacks, malware, and other cyber threats, increasing data breach risks and financial losses.</a:t>
            </a:r>
            <a:endParaRPr lang="en-US" sz="2188"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9F4BE"/>
            </a:solid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DE6"/>
            </a:solidFill>
          </p:spPr>
        </p:sp>
      </p:grpSp>
      <p:grpSp>
        <p:nvGrpSpPr>
          <p:cNvPr id="6" name="Group 6"/>
          <p:cNvGrpSpPr/>
          <p:nvPr/>
        </p:nvGrpSpPr>
        <p:grpSpPr>
          <a:xfrm>
            <a:off x="992238" y="1895624"/>
            <a:ext cx="15932795" cy="885974"/>
            <a:chOff x="0" y="0"/>
            <a:chExt cx="21243727" cy="1181298"/>
          </a:xfrm>
        </p:grpSpPr>
        <p:sp>
          <p:nvSpPr>
            <p:cNvPr id="7" name="Freeform 7"/>
            <p:cNvSpPr/>
            <p:nvPr/>
          </p:nvSpPr>
          <p:spPr>
            <a:xfrm>
              <a:off x="0" y="0"/>
              <a:ext cx="21243727" cy="1181298"/>
            </a:xfrm>
            <a:custGeom>
              <a:avLst/>
              <a:gdLst/>
              <a:ahLst/>
              <a:cxnLst/>
              <a:rect l="l" t="t" r="r" b="b"/>
              <a:pathLst>
                <a:path w="21243727" h="1181298">
                  <a:moveTo>
                    <a:pt x="0" y="0"/>
                  </a:moveTo>
                  <a:lnTo>
                    <a:pt x="21243727" y="0"/>
                  </a:lnTo>
                  <a:lnTo>
                    <a:pt x="21243727" y="1181298"/>
                  </a:lnTo>
                  <a:lnTo>
                    <a:pt x="0" y="1181298"/>
                  </a:lnTo>
                  <a:close/>
                </a:path>
              </a:pathLst>
            </a:custGeom>
            <a:solidFill>
              <a:srgbClr val="000000">
                <a:alpha val="0"/>
              </a:srgbClr>
            </a:solidFill>
          </p:spPr>
        </p:sp>
        <p:sp>
          <p:nvSpPr>
            <p:cNvPr id="8" name="TextBox 8"/>
            <p:cNvSpPr txBox="1"/>
            <p:nvPr/>
          </p:nvSpPr>
          <p:spPr>
            <a:xfrm>
              <a:off x="0" y="-57150"/>
              <a:ext cx="21243727" cy="1238448"/>
            </a:xfrm>
            <a:prstGeom prst="rect">
              <a:avLst/>
            </a:prstGeom>
          </p:spPr>
          <p:txBody>
            <a:bodyPr lIns="0" tIns="0" rIns="0" bIns="0" rtlCol="0" anchor="t"/>
            <a:lstStyle/>
            <a:p>
              <a:pPr algn="l">
                <a:lnSpc>
                  <a:spcPts val="6937"/>
                </a:lnSpc>
              </a:pPr>
              <a:r>
                <a:rPr lang="en-US" sz="5562" b="1">
                  <a:solidFill>
                    <a:srgbClr val="233939"/>
                  </a:solidFill>
                  <a:latin typeface="Arimo Bold"/>
                  <a:ea typeface="Arimo Bold"/>
                  <a:cs typeface="Arimo Bold"/>
                  <a:sym typeface="Arimo Bold"/>
                </a:rPr>
                <a:t>Baseline Model: Multinomial Naive Bayes</a:t>
              </a:r>
            </a:p>
          </p:txBody>
        </p:sp>
      </p:grpSp>
      <p:sp>
        <p:nvSpPr>
          <p:cNvPr id="9" name="Freeform 9" descr="preencoded.png"/>
          <p:cNvSpPr/>
          <p:nvPr/>
        </p:nvSpPr>
        <p:spPr>
          <a:xfrm>
            <a:off x="3722935" y="3348632"/>
            <a:ext cx="2690069" cy="1633686"/>
          </a:xfrm>
          <a:custGeom>
            <a:avLst/>
            <a:gdLst/>
            <a:ahLst/>
            <a:cxnLst/>
            <a:rect l="l" t="t" r="r" b="b"/>
            <a:pathLst>
              <a:path w="2690069" h="1633686">
                <a:moveTo>
                  <a:pt x="0" y="0"/>
                </a:moveTo>
                <a:lnTo>
                  <a:pt x="2690069" y="0"/>
                </a:lnTo>
                <a:lnTo>
                  <a:pt x="2690069" y="1633687"/>
                </a:lnTo>
                <a:lnTo>
                  <a:pt x="0" y="1633687"/>
                </a:lnTo>
                <a:lnTo>
                  <a:pt x="0" y="0"/>
                </a:lnTo>
                <a:close/>
              </a:path>
            </a:pathLst>
          </a:custGeom>
          <a:blipFill>
            <a:blip r:embed="rId2"/>
            <a:stretch>
              <a:fillRect t="-216" b="-216"/>
            </a:stretch>
          </a:blipFill>
        </p:spPr>
      </p:sp>
      <p:grpSp>
        <p:nvGrpSpPr>
          <p:cNvPr id="10" name="Group 10"/>
          <p:cNvGrpSpPr/>
          <p:nvPr/>
        </p:nvGrpSpPr>
        <p:grpSpPr>
          <a:xfrm>
            <a:off x="4998839" y="4084439"/>
            <a:ext cx="138261" cy="566886"/>
            <a:chOff x="0" y="0"/>
            <a:chExt cx="184348" cy="755848"/>
          </a:xfrm>
        </p:grpSpPr>
        <p:sp>
          <p:nvSpPr>
            <p:cNvPr id="11" name="Freeform 11"/>
            <p:cNvSpPr/>
            <p:nvPr/>
          </p:nvSpPr>
          <p:spPr>
            <a:xfrm>
              <a:off x="0" y="0"/>
              <a:ext cx="184348" cy="755848"/>
            </a:xfrm>
            <a:custGeom>
              <a:avLst/>
              <a:gdLst/>
              <a:ahLst/>
              <a:cxnLst/>
              <a:rect l="l" t="t" r="r" b="b"/>
              <a:pathLst>
                <a:path w="184348" h="755848">
                  <a:moveTo>
                    <a:pt x="0" y="0"/>
                  </a:moveTo>
                  <a:lnTo>
                    <a:pt x="184348" y="0"/>
                  </a:lnTo>
                  <a:lnTo>
                    <a:pt x="184348" y="755848"/>
                  </a:lnTo>
                  <a:lnTo>
                    <a:pt x="0" y="755848"/>
                  </a:lnTo>
                  <a:close/>
                </a:path>
              </a:pathLst>
            </a:custGeom>
            <a:solidFill>
              <a:srgbClr val="000000">
                <a:alpha val="0"/>
              </a:srgbClr>
            </a:solidFill>
          </p:spPr>
        </p:sp>
        <p:sp>
          <p:nvSpPr>
            <p:cNvPr id="12" name="TextBox 12"/>
            <p:cNvSpPr txBox="1"/>
            <p:nvPr/>
          </p:nvSpPr>
          <p:spPr>
            <a:xfrm>
              <a:off x="0" y="-133350"/>
              <a:ext cx="184348" cy="889198"/>
            </a:xfrm>
            <a:prstGeom prst="rect">
              <a:avLst/>
            </a:prstGeom>
          </p:spPr>
          <p:txBody>
            <a:bodyPr lIns="0" tIns="0" rIns="0" bIns="0" rtlCol="0" anchor="t"/>
            <a:lstStyle/>
            <a:p>
              <a:pPr algn="ctr">
                <a:lnSpc>
                  <a:spcPts val="4437"/>
                </a:lnSpc>
              </a:pPr>
              <a:r>
                <a:rPr lang="en-US" sz="2750" b="1">
                  <a:solidFill>
                    <a:srgbClr val="3B4E4E"/>
                  </a:solidFill>
                  <a:latin typeface="Arimo Bold"/>
                  <a:ea typeface="Arimo Bold"/>
                  <a:cs typeface="Arimo Bold"/>
                  <a:sym typeface="Arimo Bold"/>
                </a:rPr>
                <a:t>1</a:t>
              </a:r>
            </a:p>
          </p:txBody>
        </p:sp>
      </p:grpSp>
      <p:grpSp>
        <p:nvGrpSpPr>
          <p:cNvPr id="13" name="Group 13"/>
          <p:cNvGrpSpPr/>
          <p:nvPr/>
        </p:nvGrpSpPr>
        <p:grpSpPr>
          <a:xfrm>
            <a:off x="6696521" y="3943945"/>
            <a:ext cx="4040535" cy="442912"/>
            <a:chOff x="0" y="0"/>
            <a:chExt cx="5387380" cy="590550"/>
          </a:xfrm>
        </p:grpSpPr>
        <p:sp>
          <p:nvSpPr>
            <p:cNvPr id="14" name="Freeform 14"/>
            <p:cNvSpPr/>
            <p:nvPr/>
          </p:nvSpPr>
          <p:spPr>
            <a:xfrm>
              <a:off x="0" y="0"/>
              <a:ext cx="5387380" cy="590550"/>
            </a:xfrm>
            <a:custGeom>
              <a:avLst/>
              <a:gdLst/>
              <a:ahLst/>
              <a:cxnLst/>
              <a:rect l="l" t="t" r="r" b="b"/>
              <a:pathLst>
                <a:path w="5387380" h="590550">
                  <a:moveTo>
                    <a:pt x="0" y="0"/>
                  </a:moveTo>
                  <a:lnTo>
                    <a:pt x="5387380" y="0"/>
                  </a:lnTo>
                  <a:lnTo>
                    <a:pt x="5387380" y="590550"/>
                  </a:lnTo>
                  <a:lnTo>
                    <a:pt x="0" y="590550"/>
                  </a:lnTo>
                  <a:close/>
                </a:path>
              </a:pathLst>
            </a:custGeom>
            <a:solidFill>
              <a:srgbClr val="000000">
                <a:alpha val="0"/>
              </a:srgbClr>
            </a:solidFill>
          </p:spPr>
        </p:sp>
        <p:sp>
          <p:nvSpPr>
            <p:cNvPr id="15" name="TextBox 15"/>
            <p:cNvSpPr txBox="1"/>
            <p:nvPr/>
          </p:nvSpPr>
          <p:spPr>
            <a:xfrm>
              <a:off x="0" y="-38100"/>
              <a:ext cx="5387380" cy="628650"/>
            </a:xfrm>
            <a:prstGeom prst="rect">
              <a:avLst/>
            </a:prstGeom>
          </p:spPr>
          <p:txBody>
            <a:bodyPr lIns="0" tIns="0" rIns="0" bIns="0" rtlCol="0" anchor="t"/>
            <a:lstStyle/>
            <a:p>
              <a:pPr algn="l">
                <a:lnSpc>
                  <a:spcPts val="3437"/>
                </a:lnSpc>
              </a:pPr>
              <a:r>
                <a:rPr lang="en-US" sz="2750" b="1">
                  <a:solidFill>
                    <a:srgbClr val="3B4E4E"/>
                  </a:solidFill>
                  <a:latin typeface="Arimo Bold"/>
                  <a:ea typeface="Arimo Bold"/>
                  <a:cs typeface="Arimo Bold"/>
                  <a:sym typeface="Arimo Bold"/>
                </a:rPr>
                <a:t>Simple and Effective</a:t>
              </a:r>
            </a:p>
          </p:txBody>
        </p:sp>
      </p:grpSp>
      <p:grpSp>
        <p:nvGrpSpPr>
          <p:cNvPr id="16" name="Group 16"/>
          <p:cNvGrpSpPr/>
          <p:nvPr/>
        </p:nvGrpSpPr>
        <p:grpSpPr>
          <a:xfrm>
            <a:off x="6483846" y="4998690"/>
            <a:ext cx="10741075" cy="19050"/>
            <a:chOff x="0" y="0"/>
            <a:chExt cx="14321433" cy="25400"/>
          </a:xfrm>
        </p:grpSpPr>
        <p:sp>
          <p:nvSpPr>
            <p:cNvPr id="17" name="Freeform 17"/>
            <p:cNvSpPr/>
            <p:nvPr/>
          </p:nvSpPr>
          <p:spPr>
            <a:xfrm>
              <a:off x="0" y="0"/>
              <a:ext cx="14321410" cy="25400"/>
            </a:xfrm>
            <a:custGeom>
              <a:avLst/>
              <a:gdLst/>
              <a:ahLst/>
              <a:cxnLst/>
              <a:rect l="l" t="t" r="r" b="b"/>
              <a:pathLst>
                <a:path w="14321410" h="25400">
                  <a:moveTo>
                    <a:pt x="0" y="12700"/>
                  </a:moveTo>
                  <a:cubicBezTo>
                    <a:pt x="0" y="5715"/>
                    <a:pt x="5715" y="0"/>
                    <a:pt x="12700" y="0"/>
                  </a:cubicBezTo>
                  <a:lnTo>
                    <a:pt x="14308710" y="0"/>
                  </a:lnTo>
                  <a:cubicBezTo>
                    <a:pt x="14315695" y="0"/>
                    <a:pt x="14321410" y="5715"/>
                    <a:pt x="14321410" y="12700"/>
                  </a:cubicBezTo>
                  <a:cubicBezTo>
                    <a:pt x="14321410" y="19685"/>
                    <a:pt x="14315695" y="25400"/>
                    <a:pt x="14308710" y="25400"/>
                  </a:cubicBezTo>
                  <a:lnTo>
                    <a:pt x="12700" y="25400"/>
                  </a:lnTo>
                  <a:cubicBezTo>
                    <a:pt x="5715" y="25400"/>
                    <a:pt x="0" y="19685"/>
                    <a:pt x="0" y="12700"/>
                  </a:cubicBezTo>
                  <a:close/>
                </a:path>
              </a:pathLst>
            </a:custGeom>
            <a:solidFill>
              <a:srgbClr val="C3D4CC"/>
            </a:solidFill>
          </p:spPr>
        </p:sp>
      </p:grpSp>
      <p:sp>
        <p:nvSpPr>
          <p:cNvPr id="18" name="Freeform 18" descr="preencoded.png"/>
          <p:cNvSpPr/>
          <p:nvPr/>
        </p:nvSpPr>
        <p:spPr>
          <a:xfrm>
            <a:off x="2377976" y="5053161"/>
            <a:ext cx="5380136" cy="1633686"/>
          </a:xfrm>
          <a:custGeom>
            <a:avLst/>
            <a:gdLst/>
            <a:ahLst/>
            <a:cxnLst/>
            <a:rect l="l" t="t" r="r" b="b"/>
            <a:pathLst>
              <a:path w="5380136" h="1633686">
                <a:moveTo>
                  <a:pt x="0" y="0"/>
                </a:moveTo>
                <a:lnTo>
                  <a:pt x="5380136" y="0"/>
                </a:lnTo>
                <a:lnTo>
                  <a:pt x="5380136" y="1633686"/>
                </a:lnTo>
                <a:lnTo>
                  <a:pt x="0" y="1633686"/>
                </a:lnTo>
                <a:lnTo>
                  <a:pt x="0" y="0"/>
                </a:lnTo>
                <a:close/>
              </a:path>
            </a:pathLst>
          </a:custGeom>
          <a:blipFill>
            <a:blip r:embed="rId3"/>
            <a:stretch>
              <a:fillRect t="-127" b="-127"/>
            </a:stretch>
          </a:blipFill>
        </p:spPr>
      </p:sp>
      <p:grpSp>
        <p:nvGrpSpPr>
          <p:cNvPr id="19" name="Group 19"/>
          <p:cNvGrpSpPr/>
          <p:nvPr/>
        </p:nvGrpSpPr>
        <p:grpSpPr>
          <a:xfrm>
            <a:off x="4957316" y="5586561"/>
            <a:ext cx="221159" cy="566886"/>
            <a:chOff x="0" y="0"/>
            <a:chExt cx="294878" cy="755848"/>
          </a:xfrm>
        </p:grpSpPr>
        <p:sp>
          <p:nvSpPr>
            <p:cNvPr id="20" name="Freeform 20"/>
            <p:cNvSpPr/>
            <p:nvPr/>
          </p:nvSpPr>
          <p:spPr>
            <a:xfrm>
              <a:off x="0" y="0"/>
              <a:ext cx="294878" cy="755848"/>
            </a:xfrm>
            <a:custGeom>
              <a:avLst/>
              <a:gdLst/>
              <a:ahLst/>
              <a:cxnLst/>
              <a:rect l="l" t="t" r="r" b="b"/>
              <a:pathLst>
                <a:path w="294878" h="755848">
                  <a:moveTo>
                    <a:pt x="0" y="0"/>
                  </a:moveTo>
                  <a:lnTo>
                    <a:pt x="294878" y="0"/>
                  </a:lnTo>
                  <a:lnTo>
                    <a:pt x="294878" y="755848"/>
                  </a:lnTo>
                  <a:lnTo>
                    <a:pt x="0" y="755848"/>
                  </a:lnTo>
                  <a:close/>
                </a:path>
              </a:pathLst>
            </a:custGeom>
            <a:solidFill>
              <a:srgbClr val="000000">
                <a:alpha val="0"/>
              </a:srgbClr>
            </a:solidFill>
          </p:spPr>
        </p:sp>
        <p:sp>
          <p:nvSpPr>
            <p:cNvPr id="21" name="TextBox 21"/>
            <p:cNvSpPr txBox="1"/>
            <p:nvPr/>
          </p:nvSpPr>
          <p:spPr>
            <a:xfrm>
              <a:off x="0" y="-133350"/>
              <a:ext cx="294878" cy="889198"/>
            </a:xfrm>
            <a:prstGeom prst="rect">
              <a:avLst/>
            </a:prstGeom>
          </p:spPr>
          <p:txBody>
            <a:bodyPr lIns="0" tIns="0" rIns="0" bIns="0" rtlCol="0" anchor="t"/>
            <a:lstStyle/>
            <a:p>
              <a:pPr algn="ctr">
                <a:lnSpc>
                  <a:spcPts val="4437"/>
                </a:lnSpc>
              </a:pPr>
              <a:r>
                <a:rPr lang="en-US" sz="2750" b="1">
                  <a:solidFill>
                    <a:srgbClr val="3B4E4E"/>
                  </a:solidFill>
                  <a:latin typeface="Arimo Bold"/>
                  <a:ea typeface="Arimo Bold"/>
                  <a:cs typeface="Arimo Bold"/>
                  <a:sym typeface="Arimo Bold"/>
                </a:rPr>
                <a:t>2</a:t>
              </a:r>
            </a:p>
          </p:txBody>
        </p:sp>
      </p:grpSp>
      <p:grpSp>
        <p:nvGrpSpPr>
          <p:cNvPr id="22" name="Group 22"/>
          <p:cNvGrpSpPr/>
          <p:nvPr/>
        </p:nvGrpSpPr>
        <p:grpSpPr>
          <a:xfrm>
            <a:off x="8041630" y="5336679"/>
            <a:ext cx="3544044" cy="442912"/>
            <a:chOff x="0" y="0"/>
            <a:chExt cx="4725392" cy="590550"/>
          </a:xfrm>
        </p:grpSpPr>
        <p:sp>
          <p:nvSpPr>
            <p:cNvPr id="23" name="Freeform 23"/>
            <p:cNvSpPr/>
            <p:nvPr/>
          </p:nvSpPr>
          <p:spPr>
            <a:xfrm>
              <a:off x="0" y="0"/>
              <a:ext cx="4725392" cy="590550"/>
            </a:xfrm>
            <a:custGeom>
              <a:avLst/>
              <a:gdLst/>
              <a:ahLst/>
              <a:cxnLst/>
              <a:rect l="l" t="t" r="r" b="b"/>
              <a:pathLst>
                <a:path w="4725392" h="590550">
                  <a:moveTo>
                    <a:pt x="0" y="0"/>
                  </a:moveTo>
                  <a:lnTo>
                    <a:pt x="4725392" y="0"/>
                  </a:lnTo>
                  <a:lnTo>
                    <a:pt x="4725392" y="590550"/>
                  </a:lnTo>
                  <a:lnTo>
                    <a:pt x="0" y="590550"/>
                  </a:lnTo>
                  <a:close/>
                </a:path>
              </a:pathLst>
            </a:custGeom>
            <a:solidFill>
              <a:srgbClr val="000000">
                <a:alpha val="0"/>
              </a:srgbClr>
            </a:solidFill>
          </p:spPr>
        </p:sp>
        <p:sp>
          <p:nvSpPr>
            <p:cNvPr id="24" name="TextBox 24"/>
            <p:cNvSpPr txBox="1"/>
            <p:nvPr/>
          </p:nvSpPr>
          <p:spPr>
            <a:xfrm>
              <a:off x="0" y="-38100"/>
              <a:ext cx="4725392" cy="628650"/>
            </a:xfrm>
            <a:prstGeom prst="rect">
              <a:avLst/>
            </a:prstGeom>
          </p:spPr>
          <p:txBody>
            <a:bodyPr lIns="0" tIns="0" rIns="0" bIns="0" rtlCol="0" anchor="t"/>
            <a:lstStyle/>
            <a:p>
              <a:pPr algn="l">
                <a:lnSpc>
                  <a:spcPts val="3437"/>
                </a:lnSpc>
              </a:pPr>
              <a:r>
                <a:rPr lang="en-US" sz="2750" b="1">
                  <a:solidFill>
                    <a:srgbClr val="3B4E4E"/>
                  </a:solidFill>
                  <a:latin typeface="Arimo Bold"/>
                  <a:ea typeface="Arimo Bold"/>
                  <a:cs typeface="Arimo Bold"/>
                  <a:sym typeface="Arimo Bold"/>
                </a:rPr>
                <a:t>Assumptions</a:t>
              </a:r>
            </a:p>
          </p:txBody>
        </p:sp>
      </p:grpSp>
      <p:grpSp>
        <p:nvGrpSpPr>
          <p:cNvPr id="25" name="Group 25"/>
          <p:cNvGrpSpPr/>
          <p:nvPr/>
        </p:nvGrpSpPr>
        <p:grpSpPr>
          <a:xfrm>
            <a:off x="8041630" y="5949702"/>
            <a:ext cx="5854601" cy="453629"/>
            <a:chOff x="0" y="0"/>
            <a:chExt cx="7806135" cy="604838"/>
          </a:xfrm>
        </p:grpSpPr>
        <p:sp>
          <p:nvSpPr>
            <p:cNvPr id="26" name="Freeform 26"/>
            <p:cNvSpPr/>
            <p:nvPr/>
          </p:nvSpPr>
          <p:spPr>
            <a:xfrm>
              <a:off x="0" y="0"/>
              <a:ext cx="7806135" cy="604838"/>
            </a:xfrm>
            <a:custGeom>
              <a:avLst/>
              <a:gdLst/>
              <a:ahLst/>
              <a:cxnLst/>
              <a:rect l="l" t="t" r="r" b="b"/>
              <a:pathLst>
                <a:path w="7806135" h="604838">
                  <a:moveTo>
                    <a:pt x="0" y="0"/>
                  </a:moveTo>
                  <a:lnTo>
                    <a:pt x="7806135" y="0"/>
                  </a:lnTo>
                  <a:lnTo>
                    <a:pt x="7806135" y="604838"/>
                  </a:lnTo>
                  <a:lnTo>
                    <a:pt x="0" y="604838"/>
                  </a:lnTo>
                  <a:close/>
                </a:path>
              </a:pathLst>
            </a:custGeom>
            <a:solidFill>
              <a:srgbClr val="000000">
                <a:alpha val="0"/>
              </a:srgbClr>
            </a:solidFill>
          </p:spPr>
        </p:sp>
        <p:sp>
          <p:nvSpPr>
            <p:cNvPr id="27" name="TextBox 27"/>
            <p:cNvSpPr txBox="1"/>
            <p:nvPr/>
          </p:nvSpPr>
          <p:spPr>
            <a:xfrm>
              <a:off x="0" y="-142875"/>
              <a:ext cx="7806135" cy="747713"/>
            </a:xfrm>
            <a:prstGeom prst="rect">
              <a:avLst/>
            </a:prstGeom>
          </p:spPr>
          <p:txBody>
            <a:bodyPr lIns="0" tIns="0" rIns="0" bIns="0" rtlCol="0" anchor="t"/>
            <a:lstStyle/>
            <a:p>
              <a:pPr algn="l">
                <a:lnSpc>
                  <a:spcPts val="3562"/>
                </a:lnSpc>
              </a:pPr>
              <a:r>
                <a:rPr lang="en-US" sz="2187">
                  <a:solidFill>
                    <a:srgbClr val="3B4E4E"/>
                  </a:solidFill>
                  <a:latin typeface="Overpass Light"/>
                  <a:ea typeface="Overpass Light"/>
                  <a:cs typeface="Overpass Light"/>
                  <a:sym typeface="Overpass Light"/>
                </a:rPr>
                <a:t>Assumes independence of words in a message.</a:t>
              </a:r>
            </a:p>
          </p:txBody>
        </p:sp>
      </p:grpSp>
      <p:grpSp>
        <p:nvGrpSpPr>
          <p:cNvPr id="28" name="Group 28"/>
          <p:cNvGrpSpPr/>
          <p:nvPr/>
        </p:nvGrpSpPr>
        <p:grpSpPr>
          <a:xfrm>
            <a:off x="7828955" y="6703219"/>
            <a:ext cx="9395966" cy="19050"/>
            <a:chOff x="0" y="0"/>
            <a:chExt cx="12527955" cy="25400"/>
          </a:xfrm>
        </p:grpSpPr>
        <p:sp>
          <p:nvSpPr>
            <p:cNvPr id="29" name="Freeform 29"/>
            <p:cNvSpPr/>
            <p:nvPr/>
          </p:nvSpPr>
          <p:spPr>
            <a:xfrm>
              <a:off x="0" y="0"/>
              <a:ext cx="12527915" cy="25400"/>
            </a:xfrm>
            <a:custGeom>
              <a:avLst/>
              <a:gdLst/>
              <a:ahLst/>
              <a:cxnLst/>
              <a:rect l="l" t="t" r="r" b="b"/>
              <a:pathLst>
                <a:path w="12527915" h="25400">
                  <a:moveTo>
                    <a:pt x="0" y="12700"/>
                  </a:moveTo>
                  <a:cubicBezTo>
                    <a:pt x="0" y="5715"/>
                    <a:pt x="5715" y="0"/>
                    <a:pt x="12700" y="0"/>
                  </a:cubicBezTo>
                  <a:lnTo>
                    <a:pt x="12515215" y="0"/>
                  </a:lnTo>
                  <a:cubicBezTo>
                    <a:pt x="12522200" y="0"/>
                    <a:pt x="12527915" y="5715"/>
                    <a:pt x="12527915" y="12700"/>
                  </a:cubicBezTo>
                  <a:cubicBezTo>
                    <a:pt x="12527915" y="19685"/>
                    <a:pt x="12522200" y="25400"/>
                    <a:pt x="12515215" y="25400"/>
                  </a:cubicBezTo>
                  <a:lnTo>
                    <a:pt x="12700" y="25400"/>
                  </a:lnTo>
                  <a:cubicBezTo>
                    <a:pt x="5715" y="25400"/>
                    <a:pt x="0" y="19685"/>
                    <a:pt x="0" y="12700"/>
                  </a:cubicBezTo>
                  <a:close/>
                </a:path>
              </a:pathLst>
            </a:custGeom>
            <a:solidFill>
              <a:srgbClr val="C3D4CC"/>
            </a:solidFill>
          </p:spPr>
        </p:sp>
      </p:grpSp>
      <p:sp>
        <p:nvSpPr>
          <p:cNvPr id="30" name="Freeform 30" descr="preencoded.png"/>
          <p:cNvSpPr/>
          <p:nvPr/>
        </p:nvSpPr>
        <p:spPr>
          <a:xfrm>
            <a:off x="1032868" y="6757690"/>
            <a:ext cx="8070205" cy="1633686"/>
          </a:xfrm>
          <a:custGeom>
            <a:avLst/>
            <a:gdLst/>
            <a:ahLst/>
            <a:cxnLst/>
            <a:rect l="l" t="t" r="r" b="b"/>
            <a:pathLst>
              <a:path w="8070205" h="1633686">
                <a:moveTo>
                  <a:pt x="0" y="0"/>
                </a:moveTo>
                <a:lnTo>
                  <a:pt x="8070204" y="0"/>
                </a:lnTo>
                <a:lnTo>
                  <a:pt x="8070204" y="1633686"/>
                </a:lnTo>
                <a:lnTo>
                  <a:pt x="0" y="1633686"/>
                </a:lnTo>
                <a:lnTo>
                  <a:pt x="0" y="0"/>
                </a:lnTo>
                <a:close/>
              </a:path>
            </a:pathLst>
          </a:custGeom>
          <a:blipFill>
            <a:blip r:embed="rId4"/>
            <a:stretch>
              <a:fillRect t="-156" b="-156"/>
            </a:stretch>
          </a:blipFill>
        </p:spPr>
      </p:sp>
      <p:grpSp>
        <p:nvGrpSpPr>
          <p:cNvPr id="31" name="Group 31"/>
          <p:cNvGrpSpPr/>
          <p:nvPr/>
        </p:nvGrpSpPr>
        <p:grpSpPr>
          <a:xfrm>
            <a:off x="4954340" y="7291090"/>
            <a:ext cx="227111" cy="566886"/>
            <a:chOff x="0" y="0"/>
            <a:chExt cx="302815" cy="755848"/>
          </a:xfrm>
        </p:grpSpPr>
        <p:sp>
          <p:nvSpPr>
            <p:cNvPr id="32" name="Freeform 32"/>
            <p:cNvSpPr/>
            <p:nvPr/>
          </p:nvSpPr>
          <p:spPr>
            <a:xfrm>
              <a:off x="0" y="0"/>
              <a:ext cx="302815" cy="755848"/>
            </a:xfrm>
            <a:custGeom>
              <a:avLst/>
              <a:gdLst/>
              <a:ahLst/>
              <a:cxnLst/>
              <a:rect l="l" t="t" r="r" b="b"/>
              <a:pathLst>
                <a:path w="302815" h="755848">
                  <a:moveTo>
                    <a:pt x="0" y="0"/>
                  </a:moveTo>
                  <a:lnTo>
                    <a:pt x="302815" y="0"/>
                  </a:lnTo>
                  <a:lnTo>
                    <a:pt x="302815" y="755848"/>
                  </a:lnTo>
                  <a:lnTo>
                    <a:pt x="0" y="755848"/>
                  </a:lnTo>
                  <a:close/>
                </a:path>
              </a:pathLst>
            </a:custGeom>
            <a:solidFill>
              <a:srgbClr val="000000">
                <a:alpha val="0"/>
              </a:srgbClr>
            </a:solidFill>
          </p:spPr>
        </p:sp>
        <p:sp>
          <p:nvSpPr>
            <p:cNvPr id="33" name="TextBox 33"/>
            <p:cNvSpPr txBox="1"/>
            <p:nvPr/>
          </p:nvSpPr>
          <p:spPr>
            <a:xfrm>
              <a:off x="0" y="-133350"/>
              <a:ext cx="302815" cy="889198"/>
            </a:xfrm>
            <a:prstGeom prst="rect">
              <a:avLst/>
            </a:prstGeom>
          </p:spPr>
          <p:txBody>
            <a:bodyPr lIns="0" tIns="0" rIns="0" bIns="0" rtlCol="0" anchor="t"/>
            <a:lstStyle/>
            <a:p>
              <a:pPr algn="ctr">
                <a:lnSpc>
                  <a:spcPts val="4437"/>
                </a:lnSpc>
              </a:pPr>
              <a:r>
                <a:rPr lang="en-US" sz="2750" b="1">
                  <a:solidFill>
                    <a:srgbClr val="3B4E4E"/>
                  </a:solidFill>
                  <a:latin typeface="Arimo Bold"/>
                  <a:ea typeface="Arimo Bold"/>
                  <a:cs typeface="Arimo Bold"/>
                  <a:sym typeface="Arimo Bold"/>
                </a:rPr>
                <a:t>3</a:t>
              </a:r>
            </a:p>
          </p:txBody>
        </p:sp>
      </p:grpSp>
      <p:grpSp>
        <p:nvGrpSpPr>
          <p:cNvPr id="34" name="Group 34"/>
          <p:cNvGrpSpPr/>
          <p:nvPr/>
        </p:nvGrpSpPr>
        <p:grpSpPr>
          <a:xfrm>
            <a:off x="9386590" y="7041208"/>
            <a:ext cx="3544044" cy="442912"/>
            <a:chOff x="0" y="0"/>
            <a:chExt cx="4725392" cy="590550"/>
          </a:xfrm>
        </p:grpSpPr>
        <p:sp>
          <p:nvSpPr>
            <p:cNvPr id="35" name="Freeform 35"/>
            <p:cNvSpPr/>
            <p:nvPr/>
          </p:nvSpPr>
          <p:spPr>
            <a:xfrm>
              <a:off x="0" y="0"/>
              <a:ext cx="4725392" cy="590550"/>
            </a:xfrm>
            <a:custGeom>
              <a:avLst/>
              <a:gdLst/>
              <a:ahLst/>
              <a:cxnLst/>
              <a:rect l="l" t="t" r="r" b="b"/>
              <a:pathLst>
                <a:path w="4725392" h="590550">
                  <a:moveTo>
                    <a:pt x="0" y="0"/>
                  </a:moveTo>
                  <a:lnTo>
                    <a:pt x="4725392" y="0"/>
                  </a:lnTo>
                  <a:lnTo>
                    <a:pt x="4725392" y="590550"/>
                  </a:lnTo>
                  <a:lnTo>
                    <a:pt x="0" y="590550"/>
                  </a:lnTo>
                  <a:close/>
                </a:path>
              </a:pathLst>
            </a:custGeom>
            <a:solidFill>
              <a:srgbClr val="000000">
                <a:alpha val="0"/>
              </a:srgbClr>
            </a:solidFill>
          </p:spPr>
        </p:sp>
        <p:sp>
          <p:nvSpPr>
            <p:cNvPr id="36" name="TextBox 36"/>
            <p:cNvSpPr txBox="1"/>
            <p:nvPr/>
          </p:nvSpPr>
          <p:spPr>
            <a:xfrm>
              <a:off x="0" y="-38100"/>
              <a:ext cx="4725392" cy="628650"/>
            </a:xfrm>
            <a:prstGeom prst="rect">
              <a:avLst/>
            </a:prstGeom>
          </p:spPr>
          <p:txBody>
            <a:bodyPr lIns="0" tIns="0" rIns="0" bIns="0" rtlCol="0" anchor="t"/>
            <a:lstStyle/>
            <a:p>
              <a:pPr algn="l">
                <a:lnSpc>
                  <a:spcPts val="3437"/>
                </a:lnSpc>
              </a:pPr>
              <a:r>
                <a:rPr lang="en-US" sz="2750" b="1">
                  <a:solidFill>
                    <a:srgbClr val="3B4E4E"/>
                  </a:solidFill>
                  <a:latin typeface="Arimo Bold"/>
                  <a:ea typeface="Arimo Bold"/>
                  <a:cs typeface="Arimo Bold"/>
                  <a:sym typeface="Arimo Bold"/>
                </a:rPr>
                <a:t>Limitations</a:t>
              </a:r>
            </a:p>
          </p:txBody>
        </p:sp>
      </p:grpSp>
      <p:grpSp>
        <p:nvGrpSpPr>
          <p:cNvPr id="37" name="Group 37"/>
          <p:cNvGrpSpPr/>
          <p:nvPr/>
        </p:nvGrpSpPr>
        <p:grpSpPr>
          <a:xfrm>
            <a:off x="9386590" y="7654230"/>
            <a:ext cx="5742682" cy="453629"/>
            <a:chOff x="0" y="0"/>
            <a:chExt cx="7656910" cy="604838"/>
          </a:xfrm>
        </p:grpSpPr>
        <p:sp>
          <p:nvSpPr>
            <p:cNvPr id="38" name="Freeform 38"/>
            <p:cNvSpPr/>
            <p:nvPr/>
          </p:nvSpPr>
          <p:spPr>
            <a:xfrm>
              <a:off x="0" y="0"/>
              <a:ext cx="7656910" cy="604838"/>
            </a:xfrm>
            <a:custGeom>
              <a:avLst/>
              <a:gdLst/>
              <a:ahLst/>
              <a:cxnLst/>
              <a:rect l="l" t="t" r="r" b="b"/>
              <a:pathLst>
                <a:path w="7656910" h="604838">
                  <a:moveTo>
                    <a:pt x="0" y="0"/>
                  </a:moveTo>
                  <a:lnTo>
                    <a:pt x="7656910" y="0"/>
                  </a:lnTo>
                  <a:lnTo>
                    <a:pt x="7656910" y="604838"/>
                  </a:lnTo>
                  <a:lnTo>
                    <a:pt x="0" y="604838"/>
                  </a:lnTo>
                  <a:close/>
                </a:path>
              </a:pathLst>
            </a:custGeom>
            <a:solidFill>
              <a:srgbClr val="000000">
                <a:alpha val="0"/>
              </a:srgbClr>
            </a:solidFill>
          </p:spPr>
        </p:sp>
        <p:sp>
          <p:nvSpPr>
            <p:cNvPr id="39" name="TextBox 39"/>
            <p:cNvSpPr txBox="1"/>
            <p:nvPr/>
          </p:nvSpPr>
          <p:spPr>
            <a:xfrm>
              <a:off x="0" y="-142875"/>
              <a:ext cx="7656910" cy="747713"/>
            </a:xfrm>
            <a:prstGeom prst="rect">
              <a:avLst/>
            </a:prstGeom>
          </p:spPr>
          <p:txBody>
            <a:bodyPr lIns="0" tIns="0" rIns="0" bIns="0" rtlCol="0" anchor="t"/>
            <a:lstStyle/>
            <a:p>
              <a:pPr algn="l">
                <a:lnSpc>
                  <a:spcPts val="3562"/>
                </a:lnSpc>
              </a:pPr>
              <a:r>
                <a:rPr lang="en-US" sz="2187">
                  <a:solidFill>
                    <a:srgbClr val="3B4E4E"/>
                  </a:solidFill>
                  <a:latin typeface="Overpass Light"/>
                  <a:ea typeface="Overpass Light"/>
                  <a:cs typeface="Overpass Light"/>
                  <a:sym typeface="Overpass Light"/>
                </a:rPr>
                <a:t>May struggle with complex language patterns.</a:t>
              </a:r>
            </a:p>
          </p:txBody>
        </p:sp>
      </p:gr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advTm="100">
        <p:split orient="vert"/>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9F4BE"/>
            </a:solid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DE6"/>
            </a:solidFill>
          </p:spPr>
        </p:sp>
      </p:grpSp>
      <p:sp>
        <p:nvSpPr>
          <p:cNvPr id="6" name="Freeform 6" descr="preencoded.png">
            <a:hlinkClick r:id="rId2" tooltip="https://gamma.app/?utm_source=made-with-gamma"/>
          </p:cNvPr>
          <p:cNvSpPr/>
          <p:nvPr/>
        </p:nvSpPr>
        <p:spPr>
          <a:xfrm>
            <a:off x="16049019" y="9686925"/>
            <a:ext cx="2153256" cy="514350"/>
          </a:xfrm>
          <a:custGeom>
            <a:avLst/>
            <a:gdLst/>
            <a:ahLst/>
            <a:cxnLst/>
            <a:rect l="l" t="t" r="r" b="b"/>
            <a:pathLst>
              <a:path w="2153256" h="514350">
                <a:moveTo>
                  <a:pt x="0" y="0"/>
                </a:moveTo>
                <a:lnTo>
                  <a:pt x="2153256" y="0"/>
                </a:lnTo>
                <a:lnTo>
                  <a:pt x="2153256" y="514350"/>
                </a:lnTo>
                <a:lnTo>
                  <a:pt x="0" y="514350"/>
                </a:lnTo>
                <a:lnTo>
                  <a:pt x="0" y="0"/>
                </a:lnTo>
                <a:close/>
              </a:path>
            </a:pathLst>
          </a:custGeom>
          <a:blipFill>
            <a:blip r:embed="rId3"/>
            <a:stretch>
              <a:fillRect/>
            </a:stretch>
          </a:blipFill>
        </p:spPr>
      </p:sp>
      <p:sp>
        <p:nvSpPr>
          <p:cNvPr id="7" name="Freeform 7" descr="preencoded.png"/>
          <p:cNvSpPr/>
          <p:nvPr/>
        </p:nvSpPr>
        <p:spPr>
          <a:xfrm>
            <a:off x="11430000" y="0"/>
            <a:ext cx="6858000" cy="10287000"/>
          </a:xfrm>
          <a:custGeom>
            <a:avLst/>
            <a:gdLst/>
            <a:ahLst/>
            <a:cxnLst/>
            <a:rect l="l" t="t" r="r" b="b"/>
            <a:pathLst>
              <a:path w="6858000" h="10287000">
                <a:moveTo>
                  <a:pt x="0" y="0"/>
                </a:moveTo>
                <a:lnTo>
                  <a:pt x="6858000" y="0"/>
                </a:lnTo>
                <a:lnTo>
                  <a:pt x="6858000" y="10287000"/>
                </a:lnTo>
                <a:lnTo>
                  <a:pt x="0" y="10287000"/>
                </a:lnTo>
                <a:lnTo>
                  <a:pt x="0" y="0"/>
                </a:lnTo>
                <a:close/>
              </a:path>
            </a:pathLst>
          </a:custGeom>
          <a:blipFill>
            <a:blip r:embed="rId4"/>
            <a:stretch>
              <a:fillRect/>
            </a:stretch>
          </a:blipFill>
        </p:spPr>
      </p:sp>
      <p:grpSp>
        <p:nvGrpSpPr>
          <p:cNvPr id="8" name="Group 8"/>
          <p:cNvGrpSpPr/>
          <p:nvPr/>
        </p:nvGrpSpPr>
        <p:grpSpPr>
          <a:xfrm>
            <a:off x="992238" y="2118866"/>
            <a:ext cx="9445526" cy="2657921"/>
            <a:chOff x="0" y="0"/>
            <a:chExt cx="12594035" cy="3543895"/>
          </a:xfrm>
        </p:grpSpPr>
        <p:sp>
          <p:nvSpPr>
            <p:cNvPr id="9" name="Freeform 9"/>
            <p:cNvSpPr/>
            <p:nvPr/>
          </p:nvSpPr>
          <p:spPr>
            <a:xfrm>
              <a:off x="0" y="0"/>
              <a:ext cx="12594035" cy="3543895"/>
            </a:xfrm>
            <a:custGeom>
              <a:avLst/>
              <a:gdLst/>
              <a:ahLst/>
              <a:cxnLst/>
              <a:rect l="l" t="t" r="r" b="b"/>
              <a:pathLst>
                <a:path w="12594035" h="3543895">
                  <a:moveTo>
                    <a:pt x="0" y="0"/>
                  </a:moveTo>
                  <a:lnTo>
                    <a:pt x="12594035" y="0"/>
                  </a:lnTo>
                  <a:lnTo>
                    <a:pt x="12594035" y="3543895"/>
                  </a:lnTo>
                  <a:lnTo>
                    <a:pt x="0" y="3543895"/>
                  </a:lnTo>
                  <a:close/>
                </a:path>
              </a:pathLst>
            </a:custGeom>
            <a:solidFill>
              <a:srgbClr val="000000">
                <a:alpha val="0"/>
              </a:srgbClr>
            </a:solidFill>
          </p:spPr>
        </p:sp>
        <p:sp>
          <p:nvSpPr>
            <p:cNvPr id="10" name="TextBox 10"/>
            <p:cNvSpPr txBox="1"/>
            <p:nvPr/>
          </p:nvSpPr>
          <p:spPr>
            <a:xfrm>
              <a:off x="0" y="-57150"/>
              <a:ext cx="12594035" cy="3601045"/>
            </a:xfrm>
            <a:prstGeom prst="rect">
              <a:avLst/>
            </a:prstGeom>
          </p:spPr>
          <p:txBody>
            <a:bodyPr lIns="0" tIns="0" rIns="0" bIns="0" rtlCol="0" anchor="t"/>
            <a:lstStyle/>
            <a:p>
              <a:pPr algn="l">
                <a:lnSpc>
                  <a:spcPts val="6937"/>
                </a:lnSpc>
              </a:pPr>
              <a:r>
                <a:rPr lang="en-US" sz="5562" b="1">
                  <a:solidFill>
                    <a:srgbClr val="233939"/>
                  </a:solidFill>
                  <a:latin typeface="Arimo Bold"/>
                  <a:ea typeface="Arimo Bold"/>
                  <a:cs typeface="Arimo Bold"/>
                  <a:sym typeface="Arimo Bold"/>
                </a:rPr>
                <a:t>Custom Text Vectorization and Embedding</a:t>
              </a:r>
            </a:p>
          </p:txBody>
        </p:sp>
      </p:grpSp>
      <p:sp>
        <p:nvSpPr>
          <p:cNvPr id="11" name="Freeform 11" descr="preencoded.png"/>
          <p:cNvSpPr/>
          <p:nvPr/>
        </p:nvSpPr>
        <p:spPr>
          <a:xfrm>
            <a:off x="992238" y="5201990"/>
            <a:ext cx="708720" cy="708720"/>
          </a:xfrm>
          <a:custGeom>
            <a:avLst/>
            <a:gdLst/>
            <a:ahLst/>
            <a:cxnLst/>
            <a:rect l="l" t="t" r="r" b="b"/>
            <a:pathLst>
              <a:path w="708720" h="708720">
                <a:moveTo>
                  <a:pt x="0" y="0"/>
                </a:moveTo>
                <a:lnTo>
                  <a:pt x="708719" y="0"/>
                </a:lnTo>
                <a:lnTo>
                  <a:pt x="708719" y="708720"/>
                </a:lnTo>
                <a:lnTo>
                  <a:pt x="0" y="708720"/>
                </a:lnTo>
                <a:lnTo>
                  <a:pt x="0" y="0"/>
                </a:lnTo>
                <a:close/>
              </a:path>
            </a:pathLst>
          </a:custGeom>
          <a:blipFill>
            <a:blip r:embed="rId5"/>
            <a:stretch>
              <a:fillRect/>
            </a:stretch>
          </a:blipFill>
        </p:spPr>
      </p:sp>
      <p:grpSp>
        <p:nvGrpSpPr>
          <p:cNvPr id="12" name="Group 12"/>
          <p:cNvGrpSpPr/>
          <p:nvPr/>
        </p:nvGrpSpPr>
        <p:grpSpPr>
          <a:xfrm>
            <a:off x="992238" y="6194226"/>
            <a:ext cx="3544044" cy="442912"/>
            <a:chOff x="0" y="0"/>
            <a:chExt cx="4725392" cy="590550"/>
          </a:xfrm>
        </p:grpSpPr>
        <p:sp>
          <p:nvSpPr>
            <p:cNvPr id="13" name="Freeform 13"/>
            <p:cNvSpPr/>
            <p:nvPr/>
          </p:nvSpPr>
          <p:spPr>
            <a:xfrm>
              <a:off x="0" y="0"/>
              <a:ext cx="4725392" cy="590550"/>
            </a:xfrm>
            <a:custGeom>
              <a:avLst/>
              <a:gdLst/>
              <a:ahLst/>
              <a:cxnLst/>
              <a:rect l="l" t="t" r="r" b="b"/>
              <a:pathLst>
                <a:path w="4725392" h="590550">
                  <a:moveTo>
                    <a:pt x="0" y="0"/>
                  </a:moveTo>
                  <a:lnTo>
                    <a:pt x="4725392" y="0"/>
                  </a:lnTo>
                  <a:lnTo>
                    <a:pt x="4725392" y="590550"/>
                  </a:lnTo>
                  <a:lnTo>
                    <a:pt x="0" y="590550"/>
                  </a:lnTo>
                  <a:close/>
                </a:path>
              </a:pathLst>
            </a:custGeom>
            <a:solidFill>
              <a:srgbClr val="000000">
                <a:alpha val="0"/>
              </a:srgbClr>
            </a:solidFill>
          </p:spPr>
        </p:sp>
        <p:sp>
          <p:nvSpPr>
            <p:cNvPr id="14" name="TextBox 14"/>
            <p:cNvSpPr txBox="1"/>
            <p:nvPr/>
          </p:nvSpPr>
          <p:spPr>
            <a:xfrm>
              <a:off x="0" y="-38100"/>
              <a:ext cx="4725392" cy="628650"/>
            </a:xfrm>
            <a:prstGeom prst="rect">
              <a:avLst/>
            </a:prstGeom>
          </p:spPr>
          <p:txBody>
            <a:bodyPr lIns="0" tIns="0" rIns="0" bIns="0" rtlCol="0" anchor="t"/>
            <a:lstStyle/>
            <a:p>
              <a:pPr algn="l">
                <a:lnSpc>
                  <a:spcPts val="3437"/>
                </a:lnSpc>
              </a:pPr>
              <a:r>
                <a:rPr lang="en-US" sz="2750" b="1">
                  <a:solidFill>
                    <a:srgbClr val="3B4E4E"/>
                  </a:solidFill>
                  <a:latin typeface="Arimo Bold"/>
                  <a:ea typeface="Arimo Bold"/>
                  <a:cs typeface="Arimo Bold"/>
                  <a:sym typeface="Arimo Bold"/>
                </a:rPr>
                <a:t>Vectorization</a:t>
              </a:r>
            </a:p>
          </p:txBody>
        </p:sp>
      </p:grpSp>
      <p:grpSp>
        <p:nvGrpSpPr>
          <p:cNvPr id="15" name="Group 15"/>
          <p:cNvGrpSpPr/>
          <p:nvPr/>
        </p:nvGrpSpPr>
        <p:grpSpPr>
          <a:xfrm>
            <a:off x="992238" y="6807250"/>
            <a:ext cx="4510088" cy="907256"/>
            <a:chOff x="0" y="0"/>
            <a:chExt cx="6013450" cy="1209675"/>
          </a:xfrm>
        </p:grpSpPr>
        <p:sp>
          <p:nvSpPr>
            <p:cNvPr id="16" name="Freeform 16"/>
            <p:cNvSpPr/>
            <p:nvPr/>
          </p:nvSpPr>
          <p:spPr>
            <a:xfrm>
              <a:off x="0" y="0"/>
              <a:ext cx="6013450" cy="1209675"/>
            </a:xfrm>
            <a:custGeom>
              <a:avLst/>
              <a:gdLst/>
              <a:ahLst/>
              <a:cxnLst/>
              <a:rect l="l" t="t" r="r" b="b"/>
              <a:pathLst>
                <a:path w="6013450" h="1209675">
                  <a:moveTo>
                    <a:pt x="0" y="0"/>
                  </a:moveTo>
                  <a:lnTo>
                    <a:pt x="6013450" y="0"/>
                  </a:lnTo>
                  <a:lnTo>
                    <a:pt x="6013450" y="1209675"/>
                  </a:lnTo>
                  <a:lnTo>
                    <a:pt x="0" y="1209675"/>
                  </a:lnTo>
                  <a:close/>
                </a:path>
              </a:pathLst>
            </a:custGeom>
            <a:solidFill>
              <a:srgbClr val="000000">
                <a:alpha val="0"/>
              </a:srgbClr>
            </a:solidFill>
          </p:spPr>
        </p:sp>
        <p:sp>
          <p:nvSpPr>
            <p:cNvPr id="17" name="TextBox 17"/>
            <p:cNvSpPr txBox="1"/>
            <p:nvPr/>
          </p:nvSpPr>
          <p:spPr>
            <a:xfrm>
              <a:off x="0" y="-142875"/>
              <a:ext cx="6013450" cy="1352550"/>
            </a:xfrm>
            <a:prstGeom prst="rect">
              <a:avLst/>
            </a:prstGeom>
          </p:spPr>
          <p:txBody>
            <a:bodyPr lIns="0" tIns="0" rIns="0" bIns="0" rtlCol="0" anchor="t"/>
            <a:lstStyle/>
            <a:p>
              <a:pPr algn="l">
                <a:lnSpc>
                  <a:spcPts val="3562"/>
                </a:lnSpc>
              </a:pPr>
              <a:r>
                <a:rPr lang="en-US" sz="2187">
                  <a:solidFill>
                    <a:srgbClr val="3B4E4E"/>
                  </a:solidFill>
                  <a:latin typeface="Overpass Light"/>
                  <a:ea typeface="Overpass Light"/>
                  <a:cs typeface="Overpass Light"/>
                  <a:sym typeface="Overpass Light"/>
                </a:rPr>
                <a:t>Transforms text into numerical vectors for machine learning.</a:t>
              </a:r>
            </a:p>
          </p:txBody>
        </p:sp>
      </p:grpSp>
      <p:sp>
        <p:nvSpPr>
          <p:cNvPr id="18" name="Freeform 18" descr="preencoded.png"/>
          <p:cNvSpPr/>
          <p:nvPr/>
        </p:nvSpPr>
        <p:spPr>
          <a:xfrm>
            <a:off x="5927526" y="5201990"/>
            <a:ext cx="708720" cy="708720"/>
          </a:xfrm>
          <a:custGeom>
            <a:avLst/>
            <a:gdLst/>
            <a:ahLst/>
            <a:cxnLst/>
            <a:rect l="l" t="t" r="r" b="b"/>
            <a:pathLst>
              <a:path w="708720" h="708720">
                <a:moveTo>
                  <a:pt x="0" y="0"/>
                </a:moveTo>
                <a:lnTo>
                  <a:pt x="708720" y="0"/>
                </a:lnTo>
                <a:lnTo>
                  <a:pt x="708720" y="708720"/>
                </a:lnTo>
                <a:lnTo>
                  <a:pt x="0" y="708720"/>
                </a:lnTo>
                <a:lnTo>
                  <a:pt x="0" y="0"/>
                </a:lnTo>
                <a:close/>
              </a:path>
            </a:pathLst>
          </a:custGeom>
          <a:blipFill>
            <a:blip r:embed="rId6"/>
            <a:stretch>
              <a:fillRect/>
            </a:stretch>
          </a:blipFill>
        </p:spPr>
      </p:sp>
      <p:grpSp>
        <p:nvGrpSpPr>
          <p:cNvPr id="19" name="Group 19"/>
          <p:cNvGrpSpPr/>
          <p:nvPr/>
        </p:nvGrpSpPr>
        <p:grpSpPr>
          <a:xfrm>
            <a:off x="5927526" y="6194226"/>
            <a:ext cx="3544044" cy="442912"/>
            <a:chOff x="0" y="0"/>
            <a:chExt cx="4725392" cy="590550"/>
          </a:xfrm>
        </p:grpSpPr>
        <p:sp>
          <p:nvSpPr>
            <p:cNvPr id="20" name="Freeform 20"/>
            <p:cNvSpPr/>
            <p:nvPr/>
          </p:nvSpPr>
          <p:spPr>
            <a:xfrm>
              <a:off x="0" y="0"/>
              <a:ext cx="4725392" cy="590550"/>
            </a:xfrm>
            <a:custGeom>
              <a:avLst/>
              <a:gdLst/>
              <a:ahLst/>
              <a:cxnLst/>
              <a:rect l="l" t="t" r="r" b="b"/>
              <a:pathLst>
                <a:path w="4725392" h="590550">
                  <a:moveTo>
                    <a:pt x="0" y="0"/>
                  </a:moveTo>
                  <a:lnTo>
                    <a:pt x="4725392" y="0"/>
                  </a:lnTo>
                  <a:lnTo>
                    <a:pt x="4725392" y="590550"/>
                  </a:lnTo>
                  <a:lnTo>
                    <a:pt x="0" y="590550"/>
                  </a:lnTo>
                  <a:close/>
                </a:path>
              </a:pathLst>
            </a:custGeom>
            <a:solidFill>
              <a:srgbClr val="000000">
                <a:alpha val="0"/>
              </a:srgbClr>
            </a:solidFill>
          </p:spPr>
        </p:sp>
        <p:sp>
          <p:nvSpPr>
            <p:cNvPr id="21" name="TextBox 21"/>
            <p:cNvSpPr txBox="1"/>
            <p:nvPr/>
          </p:nvSpPr>
          <p:spPr>
            <a:xfrm>
              <a:off x="0" y="-38100"/>
              <a:ext cx="4725392" cy="628650"/>
            </a:xfrm>
            <a:prstGeom prst="rect">
              <a:avLst/>
            </a:prstGeom>
          </p:spPr>
          <p:txBody>
            <a:bodyPr lIns="0" tIns="0" rIns="0" bIns="0" rtlCol="0" anchor="t"/>
            <a:lstStyle/>
            <a:p>
              <a:pPr algn="l">
                <a:lnSpc>
                  <a:spcPts val="3437"/>
                </a:lnSpc>
              </a:pPr>
              <a:r>
                <a:rPr lang="en-US" sz="2750" b="1">
                  <a:solidFill>
                    <a:srgbClr val="3B4E4E"/>
                  </a:solidFill>
                  <a:latin typeface="Arimo Bold"/>
                  <a:ea typeface="Arimo Bold"/>
                  <a:cs typeface="Arimo Bold"/>
                  <a:sym typeface="Arimo Bold"/>
                </a:rPr>
                <a:t>Embedding</a:t>
              </a:r>
            </a:p>
          </p:txBody>
        </p:sp>
      </p:grpSp>
      <p:grpSp>
        <p:nvGrpSpPr>
          <p:cNvPr id="22" name="Group 22"/>
          <p:cNvGrpSpPr/>
          <p:nvPr/>
        </p:nvGrpSpPr>
        <p:grpSpPr>
          <a:xfrm>
            <a:off x="5927526" y="6807250"/>
            <a:ext cx="4510236" cy="1360885"/>
            <a:chOff x="0" y="0"/>
            <a:chExt cx="6013648" cy="1814513"/>
          </a:xfrm>
        </p:grpSpPr>
        <p:sp>
          <p:nvSpPr>
            <p:cNvPr id="23" name="Freeform 23"/>
            <p:cNvSpPr/>
            <p:nvPr/>
          </p:nvSpPr>
          <p:spPr>
            <a:xfrm>
              <a:off x="0" y="0"/>
              <a:ext cx="6013648" cy="1814513"/>
            </a:xfrm>
            <a:custGeom>
              <a:avLst/>
              <a:gdLst/>
              <a:ahLst/>
              <a:cxnLst/>
              <a:rect l="l" t="t" r="r" b="b"/>
              <a:pathLst>
                <a:path w="6013648" h="1814513">
                  <a:moveTo>
                    <a:pt x="0" y="0"/>
                  </a:moveTo>
                  <a:lnTo>
                    <a:pt x="6013648" y="0"/>
                  </a:lnTo>
                  <a:lnTo>
                    <a:pt x="6013648" y="1814513"/>
                  </a:lnTo>
                  <a:lnTo>
                    <a:pt x="0" y="1814513"/>
                  </a:lnTo>
                  <a:close/>
                </a:path>
              </a:pathLst>
            </a:custGeom>
            <a:solidFill>
              <a:srgbClr val="000000">
                <a:alpha val="0"/>
              </a:srgbClr>
            </a:solidFill>
          </p:spPr>
        </p:sp>
        <p:sp>
          <p:nvSpPr>
            <p:cNvPr id="24" name="TextBox 24"/>
            <p:cNvSpPr txBox="1"/>
            <p:nvPr/>
          </p:nvSpPr>
          <p:spPr>
            <a:xfrm>
              <a:off x="0" y="-142875"/>
              <a:ext cx="6013648" cy="1957388"/>
            </a:xfrm>
            <a:prstGeom prst="rect">
              <a:avLst/>
            </a:prstGeom>
          </p:spPr>
          <p:txBody>
            <a:bodyPr lIns="0" tIns="0" rIns="0" bIns="0" rtlCol="0" anchor="t"/>
            <a:lstStyle/>
            <a:p>
              <a:pPr algn="l">
                <a:lnSpc>
                  <a:spcPts val="3562"/>
                </a:lnSpc>
              </a:pPr>
              <a:r>
                <a:rPr lang="en-US" sz="2187">
                  <a:solidFill>
                    <a:srgbClr val="3B4E4E"/>
                  </a:solidFill>
                  <a:latin typeface="Overpass Light"/>
                  <a:ea typeface="Overpass Light"/>
                  <a:cs typeface="Overpass Light"/>
                  <a:sym typeface="Overpass Light"/>
                </a:rPr>
                <a:t>Creates dense vector representations that capture word relationships.</a:t>
              </a:r>
            </a:p>
          </p:txBody>
        </p:sp>
      </p:gr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advTm="100">
        <p:split orient="vert"/>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9F4BE"/>
            </a:solid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DE6"/>
            </a:solidFill>
          </p:spPr>
        </p:sp>
      </p:grpSp>
      <p:sp>
        <p:nvSpPr>
          <p:cNvPr id="6" name="Freeform 6" descr="preencoded.png"/>
          <p:cNvSpPr/>
          <p:nvPr/>
        </p:nvSpPr>
        <p:spPr>
          <a:xfrm>
            <a:off x="0" y="0"/>
            <a:ext cx="6858000" cy="10287000"/>
          </a:xfrm>
          <a:custGeom>
            <a:avLst/>
            <a:gdLst/>
            <a:ahLst/>
            <a:cxnLst/>
            <a:rect l="l" t="t" r="r" b="b"/>
            <a:pathLst>
              <a:path w="6858000" h="10287000">
                <a:moveTo>
                  <a:pt x="0" y="0"/>
                </a:moveTo>
                <a:lnTo>
                  <a:pt x="6858000" y="0"/>
                </a:lnTo>
                <a:lnTo>
                  <a:pt x="6858000" y="10287000"/>
                </a:lnTo>
                <a:lnTo>
                  <a:pt x="0" y="10287000"/>
                </a:lnTo>
                <a:lnTo>
                  <a:pt x="0" y="0"/>
                </a:lnTo>
                <a:close/>
              </a:path>
            </a:pathLst>
          </a:custGeom>
          <a:blipFill>
            <a:blip r:embed="rId2"/>
            <a:stretch>
              <a:fillRect/>
            </a:stretch>
          </a:blipFill>
        </p:spPr>
      </p:sp>
      <p:grpSp>
        <p:nvGrpSpPr>
          <p:cNvPr id="7" name="Group 7"/>
          <p:cNvGrpSpPr/>
          <p:nvPr/>
        </p:nvGrpSpPr>
        <p:grpSpPr>
          <a:xfrm>
            <a:off x="7850237" y="1776710"/>
            <a:ext cx="9445526" cy="1771947"/>
            <a:chOff x="0" y="0"/>
            <a:chExt cx="12594035" cy="2362597"/>
          </a:xfrm>
        </p:grpSpPr>
        <p:sp>
          <p:nvSpPr>
            <p:cNvPr id="8" name="Freeform 8"/>
            <p:cNvSpPr/>
            <p:nvPr/>
          </p:nvSpPr>
          <p:spPr>
            <a:xfrm>
              <a:off x="0" y="0"/>
              <a:ext cx="12594035" cy="2362597"/>
            </a:xfrm>
            <a:custGeom>
              <a:avLst/>
              <a:gdLst/>
              <a:ahLst/>
              <a:cxnLst/>
              <a:rect l="l" t="t" r="r" b="b"/>
              <a:pathLst>
                <a:path w="12594035" h="2362597">
                  <a:moveTo>
                    <a:pt x="0" y="0"/>
                  </a:moveTo>
                  <a:lnTo>
                    <a:pt x="12594035" y="0"/>
                  </a:lnTo>
                  <a:lnTo>
                    <a:pt x="12594035" y="2362597"/>
                  </a:lnTo>
                  <a:lnTo>
                    <a:pt x="0" y="2362597"/>
                  </a:lnTo>
                  <a:close/>
                </a:path>
              </a:pathLst>
            </a:custGeom>
            <a:solidFill>
              <a:srgbClr val="000000">
                <a:alpha val="0"/>
              </a:srgbClr>
            </a:solidFill>
          </p:spPr>
        </p:sp>
        <p:sp>
          <p:nvSpPr>
            <p:cNvPr id="9" name="TextBox 9"/>
            <p:cNvSpPr txBox="1"/>
            <p:nvPr/>
          </p:nvSpPr>
          <p:spPr>
            <a:xfrm>
              <a:off x="0" y="-57150"/>
              <a:ext cx="12594035" cy="2419747"/>
            </a:xfrm>
            <a:prstGeom prst="rect">
              <a:avLst/>
            </a:prstGeom>
          </p:spPr>
          <p:txBody>
            <a:bodyPr lIns="0" tIns="0" rIns="0" bIns="0" rtlCol="0" anchor="t"/>
            <a:lstStyle/>
            <a:p>
              <a:pPr algn="l">
                <a:lnSpc>
                  <a:spcPts val="6937"/>
                </a:lnSpc>
              </a:pPr>
              <a:r>
                <a:rPr lang="en-US" sz="5562" b="1">
                  <a:solidFill>
                    <a:srgbClr val="233939"/>
                  </a:solidFill>
                  <a:latin typeface="Arimo Bold"/>
                  <a:ea typeface="Arimo Bold"/>
                  <a:cs typeface="Arimo Bold"/>
                  <a:sym typeface="Arimo Bold"/>
                </a:rPr>
                <a:t>Bidirectional LSTM Model</a:t>
              </a:r>
            </a:p>
          </p:txBody>
        </p:sp>
      </p:grpSp>
      <p:sp>
        <p:nvSpPr>
          <p:cNvPr id="10" name="Freeform 10" descr="preencoded.png"/>
          <p:cNvSpPr/>
          <p:nvPr/>
        </p:nvSpPr>
        <p:spPr>
          <a:xfrm>
            <a:off x="7850237" y="3973860"/>
            <a:ext cx="1417588" cy="2268141"/>
          </a:xfrm>
          <a:custGeom>
            <a:avLst/>
            <a:gdLst/>
            <a:ahLst/>
            <a:cxnLst/>
            <a:rect l="l" t="t" r="r" b="b"/>
            <a:pathLst>
              <a:path w="1417588" h="2268141">
                <a:moveTo>
                  <a:pt x="0" y="0"/>
                </a:moveTo>
                <a:lnTo>
                  <a:pt x="1417588" y="0"/>
                </a:lnTo>
                <a:lnTo>
                  <a:pt x="1417588" y="2268141"/>
                </a:lnTo>
                <a:lnTo>
                  <a:pt x="0" y="2268141"/>
                </a:lnTo>
                <a:lnTo>
                  <a:pt x="0" y="0"/>
                </a:lnTo>
                <a:close/>
              </a:path>
            </a:pathLst>
          </a:custGeom>
          <a:blipFill>
            <a:blip r:embed="rId3"/>
            <a:stretch>
              <a:fillRect l="-84" r="-84"/>
            </a:stretch>
          </a:blipFill>
        </p:spPr>
      </p:sp>
      <p:grpSp>
        <p:nvGrpSpPr>
          <p:cNvPr id="11" name="Group 11"/>
          <p:cNvGrpSpPr/>
          <p:nvPr/>
        </p:nvGrpSpPr>
        <p:grpSpPr>
          <a:xfrm>
            <a:off x="9693028" y="4257378"/>
            <a:ext cx="5086945" cy="442912"/>
            <a:chOff x="0" y="0"/>
            <a:chExt cx="6782593" cy="590550"/>
          </a:xfrm>
        </p:grpSpPr>
        <p:sp>
          <p:nvSpPr>
            <p:cNvPr id="12" name="Freeform 12"/>
            <p:cNvSpPr/>
            <p:nvPr/>
          </p:nvSpPr>
          <p:spPr>
            <a:xfrm>
              <a:off x="0" y="0"/>
              <a:ext cx="6782593" cy="590550"/>
            </a:xfrm>
            <a:custGeom>
              <a:avLst/>
              <a:gdLst/>
              <a:ahLst/>
              <a:cxnLst/>
              <a:rect l="l" t="t" r="r" b="b"/>
              <a:pathLst>
                <a:path w="6782593" h="590550">
                  <a:moveTo>
                    <a:pt x="0" y="0"/>
                  </a:moveTo>
                  <a:lnTo>
                    <a:pt x="6782593" y="0"/>
                  </a:lnTo>
                  <a:lnTo>
                    <a:pt x="6782593" y="590550"/>
                  </a:lnTo>
                  <a:lnTo>
                    <a:pt x="0" y="590550"/>
                  </a:lnTo>
                  <a:close/>
                </a:path>
              </a:pathLst>
            </a:custGeom>
            <a:solidFill>
              <a:srgbClr val="000000">
                <a:alpha val="0"/>
              </a:srgbClr>
            </a:solidFill>
          </p:spPr>
        </p:sp>
        <p:sp>
          <p:nvSpPr>
            <p:cNvPr id="13" name="TextBox 13"/>
            <p:cNvSpPr txBox="1"/>
            <p:nvPr/>
          </p:nvSpPr>
          <p:spPr>
            <a:xfrm>
              <a:off x="0" y="-38100"/>
              <a:ext cx="6782593" cy="628650"/>
            </a:xfrm>
            <a:prstGeom prst="rect">
              <a:avLst/>
            </a:prstGeom>
          </p:spPr>
          <p:txBody>
            <a:bodyPr lIns="0" tIns="0" rIns="0" bIns="0" rtlCol="0" anchor="t"/>
            <a:lstStyle/>
            <a:p>
              <a:pPr algn="l">
                <a:lnSpc>
                  <a:spcPts val="3437"/>
                </a:lnSpc>
              </a:pPr>
              <a:r>
                <a:rPr lang="en-US" sz="2750" b="1">
                  <a:solidFill>
                    <a:srgbClr val="3B4E4E"/>
                  </a:solidFill>
                  <a:latin typeface="Arimo Bold"/>
                  <a:ea typeface="Arimo Bold"/>
                  <a:cs typeface="Arimo Bold"/>
                  <a:sym typeface="Arimo Bold"/>
                </a:rPr>
                <a:t>Recurrent Neural Network</a:t>
              </a:r>
            </a:p>
          </p:txBody>
        </p:sp>
      </p:grpSp>
      <p:grpSp>
        <p:nvGrpSpPr>
          <p:cNvPr id="14" name="Group 14"/>
          <p:cNvGrpSpPr/>
          <p:nvPr/>
        </p:nvGrpSpPr>
        <p:grpSpPr>
          <a:xfrm>
            <a:off x="9693028" y="4870400"/>
            <a:ext cx="7602736" cy="907256"/>
            <a:chOff x="0" y="0"/>
            <a:chExt cx="10136982" cy="1209675"/>
          </a:xfrm>
        </p:grpSpPr>
        <p:sp>
          <p:nvSpPr>
            <p:cNvPr id="15" name="Freeform 15"/>
            <p:cNvSpPr/>
            <p:nvPr/>
          </p:nvSpPr>
          <p:spPr>
            <a:xfrm>
              <a:off x="0" y="0"/>
              <a:ext cx="10136982" cy="1209675"/>
            </a:xfrm>
            <a:custGeom>
              <a:avLst/>
              <a:gdLst/>
              <a:ahLst/>
              <a:cxnLst/>
              <a:rect l="l" t="t" r="r" b="b"/>
              <a:pathLst>
                <a:path w="10136982" h="1209675">
                  <a:moveTo>
                    <a:pt x="0" y="0"/>
                  </a:moveTo>
                  <a:lnTo>
                    <a:pt x="10136982" y="0"/>
                  </a:lnTo>
                  <a:lnTo>
                    <a:pt x="10136982" y="1209675"/>
                  </a:lnTo>
                  <a:lnTo>
                    <a:pt x="0" y="1209675"/>
                  </a:lnTo>
                  <a:close/>
                </a:path>
              </a:pathLst>
            </a:custGeom>
            <a:solidFill>
              <a:srgbClr val="000000">
                <a:alpha val="0"/>
              </a:srgbClr>
            </a:solidFill>
          </p:spPr>
        </p:sp>
        <p:sp>
          <p:nvSpPr>
            <p:cNvPr id="16" name="TextBox 16"/>
            <p:cNvSpPr txBox="1"/>
            <p:nvPr/>
          </p:nvSpPr>
          <p:spPr>
            <a:xfrm>
              <a:off x="0" y="-142875"/>
              <a:ext cx="10136982" cy="1352550"/>
            </a:xfrm>
            <a:prstGeom prst="rect">
              <a:avLst/>
            </a:prstGeom>
          </p:spPr>
          <p:txBody>
            <a:bodyPr lIns="0" tIns="0" rIns="0" bIns="0" rtlCol="0" anchor="t"/>
            <a:lstStyle/>
            <a:p>
              <a:pPr algn="l">
                <a:lnSpc>
                  <a:spcPts val="3562"/>
                </a:lnSpc>
              </a:pPr>
              <a:r>
                <a:rPr lang="en-US" sz="2187">
                  <a:solidFill>
                    <a:srgbClr val="3B4E4E"/>
                  </a:solidFill>
                  <a:latin typeface="Overpass Light"/>
                  <a:ea typeface="Overpass Light"/>
                  <a:cs typeface="Overpass Light"/>
                  <a:sym typeface="Overpass Light"/>
                </a:rPr>
                <a:t>Processes sequential data like text, capturing contextual dependencies.</a:t>
              </a:r>
            </a:p>
          </p:txBody>
        </p:sp>
      </p:grpSp>
      <p:sp>
        <p:nvSpPr>
          <p:cNvPr id="17" name="Freeform 17" descr="preencoded.png"/>
          <p:cNvSpPr/>
          <p:nvPr/>
        </p:nvSpPr>
        <p:spPr>
          <a:xfrm>
            <a:off x="7850237" y="6242000"/>
            <a:ext cx="1417588" cy="2268141"/>
          </a:xfrm>
          <a:custGeom>
            <a:avLst/>
            <a:gdLst/>
            <a:ahLst/>
            <a:cxnLst/>
            <a:rect l="l" t="t" r="r" b="b"/>
            <a:pathLst>
              <a:path w="1417588" h="2268141">
                <a:moveTo>
                  <a:pt x="0" y="0"/>
                </a:moveTo>
                <a:lnTo>
                  <a:pt x="1417588" y="0"/>
                </a:lnTo>
                <a:lnTo>
                  <a:pt x="1417588" y="2268141"/>
                </a:lnTo>
                <a:lnTo>
                  <a:pt x="0" y="2268141"/>
                </a:lnTo>
                <a:lnTo>
                  <a:pt x="0" y="0"/>
                </a:lnTo>
                <a:close/>
              </a:path>
            </a:pathLst>
          </a:custGeom>
          <a:blipFill>
            <a:blip r:embed="rId4"/>
            <a:stretch>
              <a:fillRect l="-84" r="-84"/>
            </a:stretch>
          </a:blipFill>
        </p:spPr>
      </p:sp>
      <p:grpSp>
        <p:nvGrpSpPr>
          <p:cNvPr id="18" name="Group 18"/>
          <p:cNvGrpSpPr/>
          <p:nvPr/>
        </p:nvGrpSpPr>
        <p:grpSpPr>
          <a:xfrm>
            <a:off x="9693028" y="6525517"/>
            <a:ext cx="3544044" cy="442912"/>
            <a:chOff x="0" y="0"/>
            <a:chExt cx="4725392" cy="590550"/>
          </a:xfrm>
        </p:grpSpPr>
        <p:sp>
          <p:nvSpPr>
            <p:cNvPr id="19" name="Freeform 19"/>
            <p:cNvSpPr/>
            <p:nvPr/>
          </p:nvSpPr>
          <p:spPr>
            <a:xfrm>
              <a:off x="0" y="0"/>
              <a:ext cx="4725392" cy="590550"/>
            </a:xfrm>
            <a:custGeom>
              <a:avLst/>
              <a:gdLst/>
              <a:ahLst/>
              <a:cxnLst/>
              <a:rect l="l" t="t" r="r" b="b"/>
              <a:pathLst>
                <a:path w="4725392" h="590550">
                  <a:moveTo>
                    <a:pt x="0" y="0"/>
                  </a:moveTo>
                  <a:lnTo>
                    <a:pt x="4725392" y="0"/>
                  </a:lnTo>
                  <a:lnTo>
                    <a:pt x="4725392" y="590550"/>
                  </a:lnTo>
                  <a:lnTo>
                    <a:pt x="0" y="590550"/>
                  </a:lnTo>
                  <a:close/>
                </a:path>
              </a:pathLst>
            </a:custGeom>
            <a:solidFill>
              <a:srgbClr val="000000">
                <a:alpha val="0"/>
              </a:srgbClr>
            </a:solidFill>
          </p:spPr>
        </p:sp>
        <p:sp>
          <p:nvSpPr>
            <p:cNvPr id="20" name="TextBox 20"/>
            <p:cNvSpPr txBox="1"/>
            <p:nvPr/>
          </p:nvSpPr>
          <p:spPr>
            <a:xfrm>
              <a:off x="0" y="-38100"/>
              <a:ext cx="4725392" cy="628650"/>
            </a:xfrm>
            <a:prstGeom prst="rect">
              <a:avLst/>
            </a:prstGeom>
          </p:spPr>
          <p:txBody>
            <a:bodyPr lIns="0" tIns="0" rIns="0" bIns="0" rtlCol="0" anchor="t"/>
            <a:lstStyle/>
            <a:p>
              <a:pPr algn="l">
                <a:lnSpc>
                  <a:spcPts val="3437"/>
                </a:lnSpc>
              </a:pPr>
              <a:r>
                <a:rPr lang="en-US" sz="2750" b="1">
                  <a:solidFill>
                    <a:srgbClr val="3B4E4E"/>
                  </a:solidFill>
                  <a:latin typeface="Arimo Bold"/>
                  <a:ea typeface="Arimo Bold"/>
                  <a:cs typeface="Arimo Bold"/>
                  <a:sym typeface="Arimo Bold"/>
                </a:rPr>
                <a:t>Bidirectional</a:t>
              </a:r>
            </a:p>
          </p:txBody>
        </p:sp>
      </p:grpSp>
      <p:grpSp>
        <p:nvGrpSpPr>
          <p:cNvPr id="21" name="Group 21"/>
          <p:cNvGrpSpPr/>
          <p:nvPr/>
        </p:nvGrpSpPr>
        <p:grpSpPr>
          <a:xfrm>
            <a:off x="9693028" y="7138541"/>
            <a:ext cx="7602736" cy="907256"/>
            <a:chOff x="0" y="0"/>
            <a:chExt cx="10136982" cy="1209675"/>
          </a:xfrm>
        </p:grpSpPr>
        <p:sp>
          <p:nvSpPr>
            <p:cNvPr id="22" name="Freeform 22"/>
            <p:cNvSpPr/>
            <p:nvPr/>
          </p:nvSpPr>
          <p:spPr>
            <a:xfrm>
              <a:off x="0" y="0"/>
              <a:ext cx="10136982" cy="1209675"/>
            </a:xfrm>
            <a:custGeom>
              <a:avLst/>
              <a:gdLst/>
              <a:ahLst/>
              <a:cxnLst/>
              <a:rect l="l" t="t" r="r" b="b"/>
              <a:pathLst>
                <a:path w="10136982" h="1209675">
                  <a:moveTo>
                    <a:pt x="0" y="0"/>
                  </a:moveTo>
                  <a:lnTo>
                    <a:pt x="10136982" y="0"/>
                  </a:lnTo>
                  <a:lnTo>
                    <a:pt x="10136982" y="1209675"/>
                  </a:lnTo>
                  <a:lnTo>
                    <a:pt x="0" y="1209675"/>
                  </a:lnTo>
                  <a:close/>
                </a:path>
              </a:pathLst>
            </a:custGeom>
            <a:solidFill>
              <a:srgbClr val="000000">
                <a:alpha val="0"/>
              </a:srgbClr>
            </a:solidFill>
          </p:spPr>
        </p:sp>
        <p:sp>
          <p:nvSpPr>
            <p:cNvPr id="23" name="TextBox 23"/>
            <p:cNvSpPr txBox="1"/>
            <p:nvPr/>
          </p:nvSpPr>
          <p:spPr>
            <a:xfrm>
              <a:off x="0" y="-142875"/>
              <a:ext cx="10136982" cy="1352550"/>
            </a:xfrm>
            <a:prstGeom prst="rect">
              <a:avLst/>
            </a:prstGeom>
          </p:spPr>
          <p:txBody>
            <a:bodyPr lIns="0" tIns="0" rIns="0" bIns="0" rtlCol="0" anchor="t"/>
            <a:lstStyle/>
            <a:p>
              <a:pPr algn="l">
                <a:lnSpc>
                  <a:spcPts val="3562"/>
                </a:lnSpc>
              </a:pPr>
              <a:r>
                <a:rPr lang="en-US" sz="2187">
                  <a:solidFill>
                    <a:srgbClr val="3B4E4E"/>
                  </a:solidFill>
                  <a:latin typeface="Overpass Light"/>
                  <a:ea typeface="Overpass Light"/>
                  <a:cs typeface="Overpass Light"/>
                  <a:sym typeface="Overpass Light"/>
                </a:rPr>
                <a:t>Processes text from both directions, improving understanding of context.</a:t>
              </a:r>
            </a:p>
          </p:txBody>
        </p:sp>
      </p:gr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advTm="100">
        <p:split orient="vert"/>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9F4BE"/>
            </a:solid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DE6"/>
            </a:solidFill>
          </p:spPr>
        </p:sp>
      </p:grpSp>
      <p:grpSp>
        <p:nvGrpSpPr>
          <p:cNvPr id="6" name="Group 6"/>
          <p:cNvGrpSpPr/>
          <p:nvPr/>
        </p:nvGrpSpPr>
        <p:grpSpPr>
          <a:xfrm>
            <a:off x="992238" y="1154906"/>
            <a:ext cx="16303526" cy="1771947"/>
            <a:chOff x="0" y="0"/>
            <a:chExt cx="21738035" cy="2362597"/>
          </a:xfrm>
        </p:grpSpPr>
        <p:sp>
          <p:nvSpPr>
            <p:cNvPr id="7" name="Freeform 7"/>
            <p:cNvSpPr/>
            <p:nvPr/>
          </p:nvSpPr>
          <p:spPr>
            <a:xfrm>
              <a:off x="0" y="0"/>
              <a:ext cx="21738034" cy="2362597"/>
            </a:xfrm>
            <a:custGeom>
              <a:avLst/>
              <a:gdLst/>
              <a:ahLst/>
              <a:cxnLst/>
              <a:rect l="l" t="t" r="r" b="b"/>
              <a:pathLst>
                <a:path w="21738034" h="2362597">
                  <a:moveTo>
                    <a:pt x="0" y="0"/>
                  </a:moveTo>
                  <a:lnTo>
                    <a:pt x="21738034" y="0"/>
                  </a:lnTo>
                  <a:lnTo>
                    <a:pt x="21738034" y="2362597"/>
                  </a:lnTo>
                  <a:lnTo>
                    <a:pt x="0" y="2362597"/>
                  </a:lnTo>
                  <a:close/>
                </a:path>
              </a:pathLst>
            </a:custGeom>
            <a:solidFill>
              <a:srgbClr val="000000">
                <a:alpha val="0"/>
              </a:srgbClr>
            </a:solidFill>
          </p:spPr>
        </p:sp>
        <p:sp>
          <p:nvSpPr>
            <p:cNvPr id="8" name="TextBox 8"/>
            <p:cNvSpPr txBox="1"/>
            <p:nvPr/>
          </p:nvSpPr>
          <p:spPr>
            <a:xfrm>
              <a:off x="0" y="-57150"/>
              <a:ext cx="21738035" cy="2419747"/>
            </a:xfrm>
            <a:prstGeom prst="rect">
              <a:avLst/>
            </a:prstGeom>
          </p:spPr>
          <p:txBody>
            <a:bodyPr lIns="0" tIns="0" rIns="0" bIns="0" rtlCol="0" anchor="t"/>
            <a:lstStyle/>
            <a:p>
              <a:pPr algn="l">
                <a:lnSpc>
                  <a:spcPts val="6937"/>
                </a:lnSpc>
              </a:pPr>
              <a:r>
                <a:rPr lang="en-US" sz="5562" b="1">
                  <a:solidFill>
                    <a:srgbClr val="233939"/>
                  </a:solidFill>
                  <a:latin typeface="Arimo Bold"/>
                  <a:ea typeface="Arimo Bold"/>
                  <a:cs typeface="Arimo Bold"/>
                  <a:sym typeface="Arimo Bold"/>
                </a:rPr>
                <a:t>Transfer Learning with Universal Sentence Encoder</a:t>
              </a:r>
            </a:p>
          </p:txBody>
        </p:sp>
      </p:grpSp>
      <p:grpSp>
        <p:nvGrpSpPr>
          <p:cNvPr id="9" name="Group 9"/>
          <p:cNvGrpSpPr/>
          <p:nvPr/>
        </p:nvGrpSpPr>
        <p:grpSpPr>
          <a:xfrm>
            <a:off x="987475" y="3489126"/>
            <a:ext cx="2726680" cy="1643211"/>
            <a:chOff x="0" y="0"/>
            <a:chExt cx="3635573" cy="2190948"/>
          </a:xfrm>
        </p:grpSpPr>
        <p:sp>
          <p:nvSpPr>
            <p:cNvPr id="10" name="Freeform 10"/>
            <p:cNvSpPr/>
            <p:nvPr/>
          </p:nvSpPr>
          <p:spPr>
            <a:xfrm>
              <a:off x="6350" y="6350"/>
              <a:ext cx="3622802" cy="2178177"/>
            </a:xfrm>
            <a:custGeom>
              <a:avLst/>
              <a:gdLst/>
              <a:ahLst/>
              <a:cxnLst/>
              <a:rect l="l" t="t" r="r" b="b"/>
              <a:pathLst>
                <a:path w="3622802" h="2178177">
                  <a:moveTo>
                    <a:pt x="0" y="158750"/>
                  </a:moveTo>
                  <a:cubicBezTo>
                    <a:pt x="0" y="71120"/>
                    <a:pt x="71247" y="0"/>
                    <a:pt x="159131" y="0"/>
                  </a:cubicBezTo>
                  <a:lnTo>
                    <a:pt x="3463671" y="0"/>
                  </a:lnTo>
                  <a:cubicBezTo>
                    <a:pt x="3551555" y="0"/>
                    <a:pt x="3622802" y="71120"/>
                    <a:pt x="3622802" y="158750"/>
                  </a:cubicBezTo>
                  <a:lnTo>
                    <a:pt x="3622802" y="2019427"/>
                  </a:lnTo>
                  <a:cubicBezTo>
                    <a:pt x="3622802" y="2107057"/>
                    <a:pt x="3551555" y="2178177"/>
                    <a:pt x="3463671" y="2178177"/>
                  </a:cubicBezTo>
                  <a:lnTo>
                    <a:pt x="159131" y="2178177"/>
                  </a:lnTo>
                  <a:cubicBezTo>
                    <a:pt x="71247" y="2178177"/>
                    <a:pt x="0" y="2107057"/>
                    <a:pt x="0" y="2019427"/>
                  </a:cubicBezTo>
                  <a:close/>
                </a:path>
              </a:pathLst>
            </a:custGeom>
            <a:solidFill>
              <a:srgbClr val="DDEEE6"/>
            </a:solidFill>
          </p:spPr>
        </p:sp>
        <p:sp>
          <p:nvSpPr>
            <p:cNvPr id="11" name="Freeform 11"/>
            <p:cNvSpPr/>
            <p:nvPr/>
          </p:nvSpPr>
          <p:spPr>
            <a:xfrm>
              <a:off x="0" y="0"/>
              <a:ext cx="3635502" cy="2190877"/>
            </a:xfrm>
            <a:custGeom>
              <a:avLst/>
              <a:gdLst/>
              <a:ahLst/>
              <a:cxnLst/>
              <a:rect l="l" t="t" r="r" b="b"/>
              <a:pathLst>
                <a:path w="3635502" h="2190877">
                  <a:moveTo>
                    <a:pt x="0" y="165100"/>
                  </a:moveTo>
                  <a:cubicBezTo>
                    <a:pt x="0" y="73914"/>
                    <a:pt x="74168" y="0"/>
                    <a:pt x="165481" y="0"/>
                  </a:cubicBezTo>
                  <a:lnTo>
                    <a:pt x="3470021" y="0"/>
                  </a:lnTo>
                  <a:lnTo>
                    <a:pt x="3470021" y="6350"/>
                  </a:lnTo>
                  <a:lnTo>
                    <a:pt x="3470021" y="0"/>
                  </a:lnTo>
                  <a:cubicBezTo>
                    <a:pt x="3561461" y="0"/>
                    <a:pt x="3635502" y="73914"/>
                    <a:pt x="3635502" y="165100"/>
                  </a:cubicBezTo>
                  <a:lnTo>
                    <a:pt x="3629152" y="165100"/>
                  </a:lnTo>
                  <a:lnTo>
                    <a:pt x="3635502" y="165100"/>
                  </a:lnTo>
                  <a:lnTo>
                    <a:pt x="3635502" y="2025777"/>
                  </a:lnTo>
                  <a:lnTo>
                    <a:pt x="3629152" y="2025777"/>
                  </a:lnTo>
                  <a:lnTo>
                    <a:pt x="3635502" y="2025777"/>
                  </a:lnTo>
                  <a:cubicBezTo>
                    <a:pt x="3635502" y="2116963"/>
                    <a:pt x="3561334" y="2190877"/>
                    <a:pt x="3470021" y="2190877"/>
                  </a:cubicBezTo>
                  <a:lnTo>
                    <a:pt x="3470021" y="2184527"/>
                  </a:lnTo>
                  <a:lnTo>
                    <a:pt x="3470021" y="2190877"/>
                  </a:lnTo>
                  <a:lnTo>
                    <a:pt x="165481" y="2190877"/>
                  </a:lnTo>
                  <a:lnTo>
                    <a:pt x="165481" y="2184527"/>
                  </a:lnTo>
                  <a:lnTo>
                    <a:pt x="165481" y="2190877"/>
                  </a:lnTo>
                  <a:cubicBezTo>
                    <a:pt x="74041" y="2190877"/>
                    <a:pt x="0" y="2116963"/>
                    <a:pt x="0" y="2025777"/>
                  </a:cubicBezTo>
                  <a:lnTo>
                    <a:pt x="0" y="165100"/>
                  </a:lnTo>
                  <a:lnTo>
                    <a:pt x="6350" y="165100"/>
                  </a:lnTo>
                  <a:lnTo>
                    <a:pt x="0" y="165100"/>
                  </a:lnTo>
                  <a:moveTo>
                    <a:pt x="12700" y="165100"/>
                  </a:moveTo>
                  <a:lnTo>
                    <a:pt x="12700" y="2025777"/>
                  </a:lnTo>
                  <a:lnTo>
                    <a:pt x="6350" y="2025777"/>
                  </a:lnTo>
                  <a:lnTo>
                    <a:pt x="12700" y="2025777"/>
                  </a:lnTo>
                  <a:cubicBezTo>
                    <a:pt x="12700" y="2109978"/>
                    <a:pt x="81153" y="2178177"/>
                    <a:pt x="165481" y="2178177"/>
                  </a:cubicBezTo>
                  <a:lnTo>
                    <a:pt x="3470021" y="2178177"/>
                  </a:lnTo>
                  <a:cubicBezTo>
                    <a:pt x="3554476" y="2178177"/>
                    <a:pt x="3622802" y="2109978"/>
                    <a:pt x="3622802" y="2025777"/>
                  </a:cubicBezTo>
                  <a:lnTo>
                    <a:pt x="3622802" y="165100"/>
                  </a:lnTo>
                  <a:cubicBezTo>
                    <a:pt x="3622802" y="80899"/>
                    <a:pt x="3554349" y="12700"/>
                    <a:pt x="3470021" y="12700"/>
                  </a:cubicBezTo>
                  <a:lnTo>
                    <a:pt x="165481" y="12700"/>
                  </a:lnTo>
                  <a:lnTo>
                    <a:pt x="165481" y="6350"/>
                  </a:lnTo>
                  <a:lnTo>
                    <a:pt x="165481" y="12700"/>
                  </a:lnTo>
                  <a:cubicBezTo>
                    <a:pt x="81153" y="12700"/>
                    <a:pt x="12700" y="80899"/>
                    <a:pt x="12700" y="165100"/>
                  </a:cubicBezTo>
                  <a:close/>
                </a:path>
              </a:pathLst>
            </a:custGeom>
            <a:solidFill>
              <a:srgbClr val="C3D4CC"/>
            </a:solidFill>
          </p:spPr>
        </p:sp>
      </p:grpSp>
      <p:grpSp>
        <p:nvGrpSpPr>
          <p:cNvPr id="12" name="Group 12"/>
          <p:cNvGrpSpPr/>
          <p:nvPr/>
        </p:nvGrpSpPr>
        <p:grpSpPr>
          <a:xfrm>
            <a:off x="1285280" y="4027289"/>
            <a:ext cx="138261" cy="566886"/>
            <a:chOff x="0" y="0"/>
            <a:chExt cx="184348" cy="755848"/>
          </a:xfrm>
        </p:grpSpPr>
        <p:sp>
          <p:nvSpPr>
            <p:cNvPr id="13" name="Freeform 13"/>
            <p:cNvSpPr/>
            <p:nvPr/>
          </p:nvSpPr>
          <p:spPr>
            <a:xfrm>
              <a:off x="0" y="0"/>
              <a:ext cx="184348" cy="755848"/>
            </a:xfrm>
            <a:custGeom>
              <a:avLst/>
              <a:gdLst/>
              <a:ahLst/>
              <a:cxnLst/>
              <a:rect l="l" t="t" r="r" b="b"/>
              <a:pathLst>
                <a:path w="184348" h="755848">
                  <a:moveTo>
                    <a:pt x="0" y="0"/>
                  </a:moveTo>
                  <a:lnTo>
                    <a:pt x="184348" y="0"/>
                  </a:lnTo>
                  <a:lnTo>
                    <a:pt x="184348" y="755848"/>
                  </a:lnTo>
                  <a:lnTo>
                    <a:pt x="0" y="755848"/>
                  </a:lnTo>
                  <a:close/>
                </a:path>
              </a:pathLst>
            </a:custGeom>
            <a:solidFill>
              <a:srgbClr val="000000">
                <a:alpha val="0"/>
              </a:srgbClr>
            </a:solidFill>
          </p:spPr>
        </p:sp>
        <p:sp>
          <p:nvSpPr>
            <p:cNvPr id="14" name="TextBox 14"/>
            <p:cNvSpPr txBox="1"/>
            <p:nvPr/>
          </p:nvSpPr>
          <p:spPr>
            <a:xfrm>
              <a:off x="0" y="-133350"/>
              <a:ext cx="184348" cy="889198"/>
            </a:xfrm>
            <a:prstGeom prst="rect">
              <a:avLst/>
            </a:prstGeom>
          </p:spPr>
          <p:txBody>
            <a:bodyPr lIns="0" tIns="0" rIns="0" bIns="0" rtlCol="0" anchor="t"/>
            <a:lstStyle/>
            <a:p>
              <a:pPr algn="ctr">
                <a:lnSpc>
                  <a:spcPts val="4437"/>
                </a:lnSpc>
              </a:pPr>
              <a:r>
                <a:rPr lang="en-US" sz="2750" b="1">
                  <a:solidFill>
                    <a:srgbClr val="3B4E4E"/>
                  </a:solidFill>
                  <a:latin typeface="Arimo Bold"/>
                  <a:ea typeface="Arimo Bold"/>
                  <a:cs typeface="Arimo Bold"/>
                  <a:sym typeface="Arimo Bold"/>
                </a:rPr>
                <a:t>1</a:t>
              </a:r>
            </a:p>
          </p:txBody>
        </p:sp>
      </p:grpSp>
      <p:grpSp>
        <p:nvGrpSpPr>
          <p:cNvPr id="15" name="Group 15"/>
          <p:cNvGrpSpPr/>
          <p:nvPr/>
        </p:nvGrpSpPr>
        <p:grpSpPr>
          <a:xfrm>
            <a:off x="3992910" y="3777406"/>
            <a:ext cx="3555355" cy="442912"/>
            <a:chOff x="0" y="0"/>
            <a:chExt cx="4740473" cy="590550"/>
          </a:xfrm>
        </p:grpSpPr>
        <p:sp>
          <p:nvSpPr>
            <p:cNvPr id="16" name="Freeform 16"/>
            <p:cNvSpPr/>
            <p:nvPr/>
          </p:nvSpPr>
          <p:spPr>
            <a:xfrm>
              <a:off x="0" y="0"/>
              <a:ext cx="4740473" cy="590550"/>
            </a:xfrm>
            <a:custGeom>
              <a:avLst/>
              <a:gdLst/>
              <a:ahLst/>
              <a:cxnLst/>
              <a:rect l="l" t="t" r="r" b="b"/>
              <a:pathLst>
                <a:path w="4740473" h="590550">
                  <a:moveTo>
                    <a:pt x="0" y="0"/>
                  </a:moveTo>
                  <a:lnTo>
                    <a:pt x="4740473" y="0"/>
                  </a:lnTo>
                  <a:lnTo>
                    <a:pt x="4740473" y="590550"/>
                  </a:lnTo>
                  <a:lnTo>
                    <a:pt x="0" y="590550"/>
                  </a:lnTo>
                  <a:close/>
                </a:path>
              </a:pathLst>
            </a:custGeom>
            <a:solidFill>
              <a:srgbClr val="000000">
                <a:alpha val="0"/>
              </a:srgbClr>
            </a:solidFill>
          </p:spPr>
        </p:sp>
        <p:sp>
          <p:nvSpPr>
            <p:cNvPr id="17" name="TextBox 17"/>
            <p:cNvSpPr txBox="1"/>
            <p:nvPr/>
          </p:nvSpPr>
          <p:spPr>
            <a:xfrm>
              <a:off x="0" y="-38100"/>
              <a:ext cx="4740473" cy="628650"/>
            </a:xfrm>
            <a:prstGeom prst="rect">
              <a:avLst/>
            </a:prstGeom>
          </p:spPr>
          <p:txBody>
            <a:bodyPr lIns="0" tIns="0" rIns="0" bIns="0" rtlCol="0" anchor="t"/>
            <a:lstStyle/>
            <a:p>
              <a:pPr algn="l">
                <a:lnSpc>
                  <a:spcPts val="3437"/>
                </a:lnSpc>
              </a:pPr>
              <a:r>
                <a:rPr lang="en-US" sz="2750" b="1">
                  <a:solidFill>
                    <a:srgbClr val="3B4E4E"/>
                  </a:solidFill>
                  <a:latin typeface="Arimo Bold"/>
                  <a:ea typeface="Arimo Bold"/>
                  <a:cs typeface="Arimo Bold"/>
                  <a:sym typeface="Arimo Bold"/>
                </a:rPr>
                <a:t>Pre-trained Model</a:t>
              </a:r>
            </a:p>
          </p:txBody>
        </p:sp>
      </p:grpSp>
      <p:grpSp>
        <p:nvGrpSpPr>
          <p:cNvPr id="18" name="Group 18"/>
          <p:cNvGrpSpPr/>
          <p:nvPr/>
        </p:nvGrpSpPr>
        <p:grpSpPr>
          <a:xfrm>
            <a:off x="3992910" y="4390430"/>
            <a:ext cx="6861573" cy="453629"/>
            <a:chOff x="0" y="0"/>
            <a:chExt cx="9148763" cy="604838"/>
          </a:xfrm>
        </p:grpSpPr>
        <p:sp>
          <p:nvSpPr>
            <p:cNvPr id="19" name="Freeform 19"/>
            <p:cNvSpPr/>
            <p:nvPr/>
          </p:nvSpPr>
          <p:spPr>
            <a:xfrm>
              <a:off x="0" y="0"/>
              <a:ext cx="9148763" cy="604838"/>
            </a:xfrm>
            <a:custGeom>
              <a:avLst/>
              <a:gdLst/>
              <a:ahLst/>
              <a:cxnLst/>
              <a:rect l="l" t="t" r="r" b="b"/>
              <a:pathLst>
                <a:path w="9148763" h="604838">
                  <a:moveTo>
                    <a:pt x="0" y="0"/>
                  </a:moveTo>
                  <a:lnTo>
                    <a:pt x="9148763" y="0"/>
                  </a:lnTo>
                  <a:lnTo>
                    <a:pt x="9148763" y="604838"/>
                  </a:lnTo>
                  <a:lnTo>
                    <a:pt x="0" y="604838"/>
                  </a:lnTo>
                  <a:close/>
                </a:path>
              </a:pathLst>
            </a:custGeom>
            <a:solidFill>
              <a:srgbClr val="000000">
                <a:alpha val="0"/>
              </a:srgbClr>
            </a:solidFill>
          </p:spPr>
        </p:sp>
        <p:sp>
          <p:nvSpPr>
            <p:cNvPr id="20" name="TextBox 20"/>
            <p:cNvSpPr txBox="1"/>
            <p:nvPr/>
          </p:nvSpPr>
          <p:spPr>
            <a:xfrm>
              <a:off x="0" y="-142875"/>
              <a:ext cx="9148763" cy="747713"/>
            </a:xfrm>
            <a:prstGeom prst="rect">
              <a:avLst/>
            </a:prstGeom>
          </p:spPr>
          <p:txBody>
            <a:bodyPr lIns="0" tIns="0" rIns="0" bIns="0" rtlCol="0" anchor="t"/>
            <a:lstStyle/>
            <a:p>
              <a:pPr algn="l">
                <a:lnSpc>
                  <a:spcPts val="3562"/>
                </a:lnSpc>
              </a:pPr>
              <a:r>
                <a:rPr lang="en-US" sz="2187">
                  <a:solidFill>
                    <a:srgbClr val="3B4E4E"/>
                  </a:solidFill>
                  <a:latin typeface="Overpass Light"/>
                  <a:ea typeface="Overpass Light"/>
                  <a:cs typeface="Overpass Light"/>
                  <a:sym typeface="Overpass Light"/>
                </a:rPr>
                <a:t>Leverages existing knowledge from large text datasets.</a:t>
              </a:r>
            </a:p>
          </p:txBody>
        </p:sp>
      </p:grpSp>
      <p:grpSp>
        <p:nvGrpSpPr>
          <p:cNvPr id="21" name="Group 21"/>
          <p:cNvGrpSpPr/>
          <p:nvPr/>
        </p:nvGrpSpPr>
        <p:grpSpPr>
          <a:xfrm>
            <a:off x="3851076" y="5108525"/>
            <a:ext cx="13303002" cy="19050"/>
            <a:chOff x="0" y="0"/>
            <a:chExt cx="17737337" cy="25400"/>
          </a:xfrm>
        </p:grpSpPr>
        <p:sp>
          <p:nvSpPr>
            <p:cNvPr id="22" name="Freeform 22"/>
            <p:cNvSpPr/>
            <p:nvPr/>
          </p:nvSpPr>
          <p:spPr>
            <a:xfrm>
              <a:off x="0" y="0"/>
              <a:ext cx="17737328" cy="25400"/>
            </a:xfrm>
            <a:custGeom>
              <a:avLst/>
              <a:gdLst/>
              <a:ahLst/>
              <a:cxnLst/>
              <a:rect l="l" t="t" r="r" b="b"/>
              <a:pathLst>
                <a:path w="17737328" h="25400">
                  <a:moveTo>
                    <a:pt x="0" y="12700"/>
                  </a:moveTo>
                  <a:cubicBezTo>
                    <a:pt x="0" y="5715"/>
                    <a:pt x="5715" y="0"/>
                    <a:pt x="12700" y="0"/>
                  </a:cubicBezTo>
                  <a:lnTo>
                    <a:pt x="17724628" y="0"/>
                  </a:lnTo>
                  <a:cubicBezTo>
                    <a:pt x="17731614" y="0"/>
                    <a:pt x="17737328" y="5715"/>
                    <a:pt x="17737328" y="12700"/>
                  </a:cubicBezTo>
                  <a:cubicBezTo>
                    <a:pt x="17737328" y="19685"/>
                    <a:pt x="17731614" y="25400"/>
                    <a:pt x="17724628" y="25400"/>
                  </a:cubicBezTo>
                  <a:lnTo>
                    <a:pt x="12700" y="25400"/>
                  </a:lnTo>
                  <a:cubicBezTo>
                    <a:pt x="5715" y="25400"/>
                    <a:pt x="0" y="19685"/>
                    <a:pt x="0" y="12700"/>
                  </a:cubicBezTo>
                  <a:close/>
                </a:path>
              </a:pathLst>
            </a:custGeom>
            <a:solidFill>
              <a:srgbClr val="C3D4CC"/>
            </a:solidFill>
          </p:spPr>
        </p:sp>
      </p:grpSp>
      <p:grpSp>
        <p:nvGrpSpPr>
          <p:cNvPr id="23" name="Group 23"/>
          <p:cNvGrpSpPr/>
          <p:nvPr/>
        </p:nvGrpSpPr>
        <p:grpSpPr>
          <a:xfrm>
            <a:off x="987475" y="5264497"/>
            <a:ext cx="5443984" cy="1643211"/>
            <a:chOff x="0" y="0"/>
            <a:chExt cx="7258645" cy="2190948"/>
          </a:xfrm>
        </p:grpSpPr>
        <p:sp>
          <p:nvSpPr>
            <p:cNvPr id="24" name="Freeform 24"/>
            <p:cNvSpPr/>
            <p:nvPr/>
          </p:nvSpPr>
          <p:spPr>
            <a:xfrm>
              <a:off x="6350" y="6350"/>
              <a:ext cx="7245858" cy="2178177"/>
            </a:xfrm>
            <a:custGeom>
              <a:avLst/>
              <a:gdLst/>
              <a:ahLst/>
              <a:cxnLst/>
              <a:rect l="l" t="t" r="r" b="b"/>
              <a:pathLst>
                <a:path w="7245858" h="2178177">
                  <a:moveTo>
                    <a:pt x="0" y="158750"/>
                  </a:moveTo>
                  <a:cubicBezTo>
                    <a:pt x="0" y="71120"/>
                    <a:pt x="71374" y="0"/>
                    <a:pt x="159385" y="0"/>
                  </a:cubicBezTo>
                  <a:lnTo>
                    <a:pt x="7086473" y="0"/>
                  </a:lnTo>
                  <a:cubicBezTo>
                    <a:pt x="7174484" y="0"/>
                    <a:pt x="7245858" y="71120"/>
                    <a:pt x="7245858" y="158750"/>
                  </a:cubicBezTo>
                  <a:lnTo>
                    <a:pt x="7245858" y="2019427"/>
                  </a:lnTo>
                  <a:cubicBezTo>
                    <a:pt x="7245858" y="2107057"/>
                    <a:pt x="7174484" y="2178177"/>
                    <a:pt x="7086473" y="2178177"/>
                  </a:cubicBezTo>
                  <a:lnTo>
                    <a:pt x="159385" y="2178177"/>
                  </a:lnTo>
                  <a:cubicBezTo>
                    <a:pt x="71374" y="2178177"/>
                    <a:pt x="0" y="2107057"/>
                    <a:pt x="0" y="2019427"/>
                  </a:cubicBezTo>
                  <a:close/>
                </a:path>
              </a:pathLst>
            </a:custGeom>
            <a:solidFill>
              <a:srgbClr val="DDEEE6"/>
            </a:solidFill>
          </p:spPr>
        </p:sp>
        <p:sp>
          <p:nvSpPr>
            <p:cNvPr id="25" name="Freeform 25"/>
            <p:cNvSpPr/>
            <p:nvPr/>
          </p:nvSpPr>
          <p:spPr>
            <a:xfrm>
              <a:off x="0" y="0"/>
              <a:ext cx="7258558" cy="2190877"/>
            </a:xfrm>
            <a:custGeom>
              <a:avLst/>
              <a:gdLst/>
              <a:ahLst/>
              <a:cxnLst/>
              <a:rect l="l" t="t" r="r" b="b"/>
              <a:pathLst>
                <a:path w="7258558" h="2190877">
                  <a:moveTo>
                    <a:pt x="0" y="165100"/>
                  </a:moveTo>
                  <a:cubicBezTo>
                    <a:pt x="0" y="73914"/>
                    <a:pt x="74295" y="0"/>
                    <a:pt x="165735" y="0"/>
                  </a:cubicBezTo>
                  <a:lnTo>
                    <a:pt x="7092823" y="0"/>
                  </a:lnTo>
                  <a:lnTo>
                    <a:pt x="7092823" y="6350"/>
                  </a:lnTo>
                  <a:lnTo>
                    <a:pt x="7092823" y="0"/>
                  </a:lnTo>
                  <a:cubicBezTo>
                    <a:pt x="7184390" y="0"/>
                    <a:pt x="7258558" y="73914"/>
                    <a:pt x="7258558" y="165100"/>
                  </a:cubicBezTo>
                  <a:lnTo>
                    <a:pt x="7252208" y="165100"/>
                  </a:lnTo>
                  <a:lnTo>
                    <a:pt x="7258558" y="165100"/>
                  </a:lnTo>
                  <a:lnTo>
                    <a:pt x="7258558" y="2025777"/>
                  </a:lnTo>
                  <a:lnTo>
                    <a:pt x="7252208" y="2025777"/>
                  </a:lnTo>
                  <a:lnTo>
                    <a:pt x="7258558" y="2025777"/>
                  </a:lnTo>
                  <a:cubicBezTo>
                    <a:pt x="7258558" y="2116963"/>
                    <a:pt x="7184263" y="2190877"/>
                    <a:pt x="7092823" y="2190877"/>
                  </a:cubicBezTo>
                  <a:lnTo>
                    <a:pt x="7092823" y="2184527"/>
                  </a:lnTo>
                  <a:lnTo>
                    <a:pt x="7092823" y="2190877"/>
                  </a:lnTo>
                  <a:lnTo>
                    <a:pt x="165735" y="2190877"/>
                  </a:lnTo>
                  <a:lnTo>
                    <a:pt x="165735" y="2184527"/>
                  </a:lnTo>
                  <a:lnTo>
                    <a:pt x="165735" y="2190877"/>
                  </a:lnTo>
                  <a:cubicBezTo>
                    <a:pt x="74168" y="2190877"/>
                    <a:pt x="0" y="2116963"/>
                    <a:pt x="0" y="2025777"/>
                  </a:cubicBezTo>
                  <a:lnTo>
                    <a:pt x="0" y="165100"/>
                  </a:lnTo>
                  <a:lnTo>
                    <a:pt x="6350" y="165100"/>
                  </a:lnTo>
                  <a:lnTo>
                    <a:pt x="0" y="165100"/>
                  </a:lnTo>
                  <a:moveTo>
                    <a:pt x="12700" y="165100"/>
                  </a:moveTo>
                  <a:lnTo>
                    <a:pt x="12700" y="2025777"/>
                  </a:lnTo>
                  <a:lnTo>
                    <a:pt x="6350" y="2025777"/>
                  </a:lnTo>
                  <a:lnTo>
                    <a:pt x="12700" y="2025777"/>
                  </a:lnTo>
                  <a:cubicBezTo>
                    <a:pt x="12700" y="2109978"/>
                    <a:pt x="81153" y="2178177"/>
                    <a:pt x="165735" y="2178177"/>
                  </a:cubicBezTo>
                  <a:lnTo>
                    <a:pt x="7092823" y="2178177"/>
                  </a:lnTo>
                  <a:cubicBezTo>
                    <a:pt x="7177405" y="2178177"/>
                    <a:pt x="7245858" y="2109851"/>
                    <a:pt x="7245858" y="2025777"/>
                  </a:cubicBezTo>
                  <a:lnTo>
                    <a:pt x="7245858" y="165100"/>
                  </a:lnTo>
                  <a:cubicBezTo>
                    <a:pt x="7245858" y="80899"/>
                    <a:pt x="7177405" y="12700"/>
                    <a:pt x="7092823" y="12700"/>
                  </a:cubicBezTo>
                  <a:lnTo>
                    <a:pt x="165735" y="12700"/>
                  </a:lnTo>
                  <a:lnTo>
                    <a:pt x="165735" y="6350"/>
                  </a:lnTo>
                  <a:lnTo>
                    <a:pt x="165735" y="12700"/>
                  </a:lnTo>
                  <a:cubicBezTo>
                    <a:pt x="81153" y="12700"/>
                    <a:pt x="12700" y="81026"/>
                    <a:pt x="12700" y="165100"/>
                  </a:cubicBezTo>
                  <a:close/>
                </a:path>
              </a:pathLst>
            </a:custGeom>
            <a:solidFill>
              <a:srgbClr val="C3D4CC"/>
            </a:solidFill>
          </p:spPr>
        </p:sp>
      </p:grpSp>
      <p:grpSp>
        <p:nvGrpSpPr>
          <p:cNvPr id="26" name="Group 26"/>
          <p:cNvGrpSpPr/>
          <p:nvPr/>
        </p:nvGrpSpPr>
        <p:grpSpPr>
          <a:xfrm>
            <a:off x="1285280" y="5802660"/>
            <a:ext cx="221159" cy="566886"/>
            <a:chOff x="0" y="0"/>
            <a:chExt cx="294878" cy="755848"/>
          </a:xfrm>
        </p:grpSpPr>
        <p:sp>
          <p:nvSpPr>
            <p:cNvPr id="27" name="Freeform 27"/>
            <p:cNvSpPr/>
            <p:nvPr/>
          </p:nvSpPr>
          <p:spPr>
            <a:xfrm>
              <a:off x="0" y="0"/>
              <a:ext cx="294878" cy="755848"/>
            </a:xfrm>
            <a:custGeom>
              <a:avLst/>
              <a:gdLst/>
              <a:ahLst/>
              <a:cxnLst/>
              <a:rect l="l" t="t" r="r" b="b"/>
              <a:pathLst>
                <a:path w="294878" h="755848">
                  <a:moveTo>
                    <a:pt x="0" y="0"/>
                  </a:moveTo>
                  <a:lnTo>
                    <a:pt x="294878" y="0"/>
                  </a:lnTo>
                  <a:lnTo>
                    <a:pt x="294878" y="755848"/>
                  </a:lnTo>
                  <a:lnTo>
                    <a:pt x="0" y="755848"/>
                  </a:lnTo>
                  <a:close/>
                </a:path>
              </a:pathLst>
            </a:custGeom>
            <a:solidFill>
              <a:srgbClr val="000000">
                <a:alpha val="0"/>
              </a:srgbClr>
            </a:solidFill>
          </p:spPr>
        </p:sp>
        <p:sp>
          <p:nvSpPr>
            <p:cNvPr id="28" name="TextBox 28"/>
            <p:cNvSpPr txBox="1"/>
            <p:nvPr/>
          </p:nvSpPr>
          <p:spPr>
            <a:xfrm>
              <a:off x="0" y="-133350"/>
              <a:ext cx="294878" cy="889198"/>
            </a:xfrm>
            <a:prstGeom prst="rect">
              <a:avLst/>
            </a:prstGeom>
          </p:spPr>
          <p:txBody>
            <a:bodyPr lIns="0" tIns="0" rIns="0" bIns="0" rtlCol="0" anchor="t"/>
            <a:lstStyle/>
            <a:p>
              <a:pPr algn="ctr">
                <a:lnSpc>
                  <a:spcPts val="4437"/>
                </a:lnSpc>
              </a:pPr>
              <a:r>
                <a:rPr lang="en-US" sz="2750" b="1">
                  <a:solidFill>
                    <a:srgbClr val="3B4E4E"/>
                  </a:solidFill>
                  <a:latin typeface="Arimo Bold"/>
                  <a:ea typeface="Arimo Bold"/>
                  <a:cs typeface="Arimo Bold"/>
                  <a:sym typeface="Arimo Bold"/>
                </a:rPr>
                <a:t>2</a:t>
              </a:r>
            </a:p>
          </p:txBody>
        </p:sp>
      </p:grpSp>
      <p:grpSp>
        <p:nvGrpSpPr>
          <p:cNvPr id="29" name="Group 29"/>
          <p:cNvGrpSpPr/>
          <p:nvPr/>
        </p:nvGrpSpPr>
        <p:grpSpPr>
          <a:xfrm>
            <a:off x="6710214" y="5552777"/>
            <a:ext cx="3544044" cy="442912"/>
            <a:chOff x="0" y="0"/>
            <a:chExt cx="4725392" cy="590550"/>
          </a:xfrm>
        </p:grpSpPr>
        <p:sp>
          <p:nvSpPr>
            <p:cNvPr id="30" name="Freeform 30"/>
            <p:cNvSpPr/>
            <p:nvPr/>
          </p:nvSpPr>
          <p:spPr>
            <a:xfrm>
              <a:off x="0" y="0"/>
              <a:ext cx="4725392" cy="590550"/>
            </a:xfrm>
            <a:custGeom>
              <a:avLst/>
              <a:gdLst/>
              <a:ahLst/>
              <a:cxnLst/>
              <a:rect l="l" t="t" r="r" b="b"/>
              <a:pathLst>
                <a:path w="4725392" h="590550">
                  <a:moveTo>
                    <a:pt x="0" y="0"/>
                  </a:moveTo>
                  <a:lnTo>
                    <a:pt x="4725392" y="0"/>
                  </a:lnTo>
                  <a:lnTo>
                    <a:pt x="4725392" y="590550"/>
                  </a:lnTo>
                  <a:lnTo>
                    <a:pt x="0" y="590550"/>
                  </a:lnTo>
                  <a:close/>
                </a:path>
              </a:pathLst>
            </a:custGeom>
            <a:solidFill>
              <a:srgbClr val="000000">
                <a:alpha val="0"/>
              </a:srgbClr>
            </a:solidFill>
          </p:spPr>
        </p:sp>
        <p:sp>
          <p:nvSpPr>
            <p:cNvPr id="31" name="TextBox 31"/>
            <p:cNvSpPr txBox="1"/>
            <p:nvPr/>
          </p:nvSpPr>
          <p:spPr>
            <a:xfrm>
              <a:off x="0" y="-38100"/>
              <a:ext cx="4725392" cy="628650"/>
            </a:xfrm>
            <a:prstGeom prst="rect">
              <a:avLst/>
            </a:prstGeom>
          </p:spPr>
          <p:txBody>
            <a:bodyPr lIns="0" tIns="0" rIns="0" bIns="0" rtlCol="0" anchor="t"/>
            <a:lstStyle/>
            <a:p>
              <a:pPr algn="l">
                <a:lnSpc>
                  <a:spcPts val="3437"/>
                </a:lnSpc>
              </a:pPr>
              <a:r>
                <a:rPr lang="en-US" sz="2750" b="1">
                  <a:solidFill>
                    <a:srgbClr val="3B4E4E"/>
                  </a:solidFill>
                  <a:latin typeface="Arimo Bold"/>
                  <a:ea typeface="Arimo Bold"/>
                  <a:cs typeface="Arimo Bold"/>
                  <a:sym typeface="Arimo Bold"/>
                </a:rPr>
                <a:t>Fine-tuning</a:t>
              </a:r>
            </a:p>
          </p:txBody>
        </p:sp>
      </p:grpSp>
      <p:grpSp>
        <p:nvGrpSpPr>
          <p:cNvPr id="32" name="Group 32"/>
          <p:cNvGrpSpPr/>
          <p:nvPr/>
        </p:nvGrpSpPr>
        <p:grpSpPr>
          <a:xfrm>
            <a:off x="6710214" y="6165800"/>
            <a:ext cx="7330827" cy="453629"/>
            <a:chOff x="0" y="0"/>
            <a:chExt cx="9774437" cy="604838"/>
          </a:xfrm>
        </p:grpSpPr>
        <p:sp>
          <p:nvSpPr>
            <p:cNvPr id="33" name="Freeform 33"/>
            <p:cNvSpPr/>
            <p:nvPr/>
          </p:nvSpPr>
          <p:spPr>
            <a:xfrm>
              <a:off x="0" y="0"/>
              <a:ext cx="9774437" cy="604838"/>
            </a:xfrm>
            <a:custGeom>
              <a:avLst/>
              <a:gdLst/>
              <a:ahLst/>
              <a:cxnLst/>
              <a:rect l="l" t="t" r="r" b="b"/>
              <a:pathLst>
                <a:path w="9774437" h="604838">
                  <a:moveTo>
                    <a:pt x="0" y="0"/>
                  </a:moveTo>
                  <a:lnTo>
                    <a:pt x="9774437" y="0"/>
                  </a:lnTo>
                  <a:lnTo>
                    <a:pt x="9774437" y="604838"/>
                  </a:lnTo>
                  <a:lnTo>
                    <a:pt x="0" y="604838"/>
                  </a:lnTo>
                  <a:close/>
                </a:path>
              </a:pathLst>
            </a:custGeom>
            <a:solidFill>
              <a:srgbClr val="000000">
                <a:alpha val="0"/>
              </a:srgbClr>
            </a:solidFill>
          </p:spPr>
        </p:sp>
        <p:sp>
          <p:nvSpPr>
            <p:cNvPr id="34" name="TextBox 34"/>
            <p:cNvSpPr txBox="1"/>
            <p:nvPr/>
          </p:nvSpPr>
          <p:spPr>
            <a:xfrm>
              <a:off x="0" y="-142875"/>
              <a:ext cx="9774437" cy="747713"/>
            </a:xfrm>
            <a:prstGeom prst="rect">
              <a:avLst/>
            </a:prstGeom>
          </p:spPr>
          <p:txBody>
            <a:bodyPr lIns="0" tIns="0" rIns="0" bIns="0" rtlCol="0" anchor="t"/>
            <a:lstStyle/>
            <a:p>
              <a:pPr algn="l">
                <a:lnSpc>
                  <a:spcPts val="3562"/>
                </a:lnSpc>
              </a:pPr>
              <a:r>
                <a:rPr lang="en-US" sz="2187">
                  <a:solidFill>
                    <a:srgbClr val="3B4E4E"/>
                  </a:solidFill>
                  <a:latin typeface="Overpass Light"/>
                  <a:ea typeface="Overpass Light"/>
                  <a:cs typeface="Overpass Light"/>
                  <a:sym typeface="Overpass Light"/>
                </a:rPr>
                <a:t>Adapts the model to the specific SMS spam detection task.</a:t>
              </a:r>
            </a:p>
          </p:txBody>
        </p:sp>
      </p:grpSp>
      <p:grpSp>
        <p:nvGrpSpPr>
          <p:cNvPr id="35" name="Group 35"/>
          <p:cNvGrpSpPr/>
          <p:nvPr/>
        </p:nvGrpSpPr>
        <p:grpSpPr>
          <a:xfrm>
            <a:off x="6568380" y="6883896"/>
            <a:ext cx="10585698" cy="19050"/>
            <a:chOff x="0" y="0"/>
            <a:chExt cx="14114263" cy="25400"/>
          </a:xfrm>
        </p:grpSpPr>
        <p:sp>
          <p:nvSpPr>
            <p:cNvPr id="36" name="Freeform 36"/>
            <p:cNvSpPr/>
            <p:nvPr/>
          </p:nvSpPr>
          <p:spPr>
            <a:xfrm>
              <a:off x="0" y="0"/>
              <a:ext cx="14114272" cy="25400"/>
            </a:xfrm>
            <a:custGeom>
              <a:avLst/>
              <a:gdLst/>
              <a:ahLst/>
              <a:cxnLst/>
              <a:rect l="l" t="t" r="r" b="b"/>
              <a:pathLst>
                <a:path w="14114272" h="25400">
                  <a:moveTo>
                    <a:pt x="0" y="12700"/>
                  </a:moveTo>
                  <a:cubicBezTo>
                    <a:pt x="0" y="5715"/>
                    <a:pt x="5715" y="0"/>
                    <a:pt x="12700" y="0"/>
                  </a:cubicBezTo>
                  <a:lnTo>
                    <a:pt x="14101572" y="0"/>
                  </a:lnTo>
                  <a:cubicBezTo>
                    <a:pt x="14108557" y="0"/>
                    <a:pt x="14114272" y="5715"/>
                    <a:pt x="14114272" y="12700"/>
                  </a:cubicBezTo>
                  <a:cubicBezTo>
                    <a:pt x="14114272" y="19685"/>
                    <a:pt x="14108557" y="25400"/>
                    <a:pt x="14101572" y="25400"/>
                  </a:cubicBezTo>
                  <a:lnTo>
                    <a:pt x="12700" y="25400"/>
                  </a:lnTo>
                  <a:cubicBezTo>
                    <a:pt x="5715" y="25400"/>
                    <a:pt x="0" y="19685"/>
                    <a:pt x="0" y="12700"/>
                  </a:cubicBezTo>
                  <a:close/>
                </a:path>
              </a:pathLst>
            </a:custGeom>
            <a:solidFill>
              <a:srgbClr val="C3D4CC"/>
            </a:solidFill>
          </p:spPr>
        </p:sp>
      </p:grpSp>
      <p:grpSp>
        <p:nvGrpSpPr>
          <p:cNvPr id="37" name="Group 37"/>
          <p:cNvGrpSpPr/>
          <p:nvPr/>
        </p:nvGrpSpPr>
        <p:grpSpPr>
          <a:xfrm>
            <a:off x="987475" y="7039867"/>
            <a:ext cx="8161288" cy="2096840"/>
            <a:chOff x="0" y="0"/>
            <a:chExt cx="10881717" cy="2795787"/>
          </a:xfrm>
        </p:grpSpPr>
        <p:sp>
          <p:nvSpPr>
            <p:cNvPr id="38" name="Freeform 38"/>
            <p:cNvSpPr/>
            <p:nvPr/>
          </p:nvSpPr>
          <p:spPr>
            <a:xfrm>
              <a:off x="6350" y="6350"/>
              <a:ext cx="10868914" cy="2783078"/>
            </a:xfrm>
            <a:custGeom>
              <a:avLst/>
              <a:gdLst/>
              <a:ahLst/>
              <a:cxnLst/>
              <a:rect l="l" t="t" r="r" b="b"/>
              <a:pathLst>
                <a:path w="10868914" h="2783078">
                  <a:moveTo>
                    <a:pt x="0" y="158750"/>
                  </a:moveTo>
                  <a:cubicBezTo>
                    <a:pt x="0" y="71120"/>
                    <a:pt x="71374" y="0"/>
                    <a:pt x="159258" y="0"/>
                  </a:cubicBezTo>
                  <a:lnTo>
                    <a:pt x="10709656" y="0"/>
                  </a:lnTo>
                  <a:cubicBezTo>
                    <a:pt x="10797667" y="0"/>
                    <a:pt x="10868914" y="71120"/>
                    <a:pt x="10868914" y="158750"/>
                  </a:cubicBezTo>
                  <a:lnTo>
                    <a:pt x="10868914" y="2624328"/>
                  </a:lnTo>
                  <a:cubicBezTo>
                    <a:pt x="10868914" y="2711958"/>
                    <a:pt x="10797540" y="2783078"/>
                    <a:pt x="10709656" y="2783078"/>
                  </a:cubicBezTo>
                  <a:lnTo>
                    <a:pt x="159258" y="2783078"/>
                  </a:lnTo>
                  <a:cubicBezTo>
                    <a:pt x="71247" y="2783078"/>
                    <a:pt x="0" y="2711958"/>
                    <a:pt x="0" y="2624328"/>
                  </a:cubicBezTo>
                  <a:close/>
                </a:path>
              </a:pathLst>
            </a:custGeom>
            <a:solidFill>
              <a:srgbClr val="DDEEE6"/>
            </a:solidFill>
          </p:spPr>
        </p:sp>
        <p:sp>
          <p:nvSpPr>
            <p:cNvPr id="39" name="Freeform 39"/>
            <p:cNvSpPr/>
            <p:nvPr/>
          </p:nvSpPr>
          <p:spPr>
            <a:xfrm>
              <a:off x="0" y="0"/>
              <a:ext cx="10881614" cy="2795778"/>
            </a:xfrm>
            <a:custGeom>
              <a:avLst/>
              <a:gdLst/>
              <a:ahLst/>
              <a:cxnLst/>
              <a:rect l="l" t="t" r="r" b="b"/>
              <a:pathLst>
                <a:path w="10881614" h="2795778">
                  <a:moveTo>
                    <a:pt x="0" y="165100"/>
                  </a:moveTo>
                  <a:cubicBezTo>
                    <a:pt x="0" y="73914"/>
                    <a:pt x="74168" y="0"/>
                    <a:pt x="165608" y="0"/>
                  </a:cubicBezTo>
                  <a:lnTo>
                    <a:pt x="10716006" y="0"/>
                  </a:lnTo>
                  <a:lnTo>
                    <a:pt x="10716006" y="6350"/>
                  </a:lnTo>
                  <a:lnTo>
                    <a:pt x="10716006" y="0"/>
                  </a:lnTo>
                  <a:cubicBezTo>
                    <a:pt x="10807447" y="0"/>
                    <a:pt x="10881614" y="73914"/>
                    <a:pt x="10881614" y="165100"/>
                  </a:cubicBezTo>
                  <a:lnTo>
                    <a:pt x="10875264" y="165100"/>
                  </a:lnTo>
                  <a:lnTo>
                    <a:pt x="10881614" y="165100"/>
                  </a:lnTo>
                  <a:lnTo>
                    <a:pt x="10881614" y="2630678"/>
                  </a:lnTo>
                  <a:lnTo>
                    <a:pt x="10875264" y="2630678"/>
                  </a:lnTo>
                  <a:lnTo>
                    <a:pt x="10881614" y="2630678"/>
                  </a:lnTo>
                  <a:cubicBezTo>
                    <a:pt x="10881614" y="2721864"/>
                    <a:pt x="10807447" y="2795778"/>
                    <a:pt x="10716006" y="2795778"/>
                  </a:cubicBezTo>
                  <a:lnTo>
                    <a:pt x="10716006" y="2789428"/>
                  </a:lnTo>
                  <a:lnTo>
                    <a:pt x="10716006" y="2795778"/>
                  </a:lnTo>
                  <a:lnTo>
                    <a:pt x="165608" y="2795778"/>
                  </a:lnTo>
                  <a:lnTo>
                    <a:pt x="165608" y="2789428"/>
                  </a:lnTo>
                  <a:lnTo>
                    <a:pt x="165608" y="2795778"/>
                  </a:lnTo>
                  <a:cubicBezTo>
                    <a:pt x="74168" y="2795778"/>
                    <a:pt x="0" y="2721864"/>
                    <a:pt x="0" y="2630678"/>
                  </a:cubicBezTo>
                  <a:lnTo>
                    <a:pt x="0" y="165100"/>
                  </a:lnTo>
                  <a:lnTo>
                    <a:pt x="6350" y="165100"/>
                  </a:lnTo>
                  <a:lnTo>
                    <a:pt x="0" y="165100"/>
                  </a:lnTo>
                  <a:moveTo>
                    <a:pt x="12700" y="165100"/>
                  </a:moveTo>
                  <a:lnTo>
                    <a:pt x="12700" y="2630678"/>
                  </a:lnTo>
                  <a:lnTo>
                    <a:pt x="6350" y="2630678"/>
                  </a:lnTo>
                  <a:lnTo>
                    <a:pt x="12700" y="2630678"/>
                  </a:lnTo>
                  <a:cubicBezTo>
                    <a:pt x="12700" y="2714879"/>
                    <a:pt x="81153" y="2783078"/>
                    <a:pt x="165608" y="2783078"/>
                  </a:cubicBezTo>
                  <a:lnTo>
                    <a:pt x="10716006" y="2783078"/>
                  </a:lnTo>
                  <a:cubicBezTo>
                    <a:pt x="10800462" y="2783078"/>
                    <a:pt x="10868914" y="2714752"/>
                    <a:pt x="10868914" y="2630678"/>
                  </a:cubicBezTo>
                  <a:lnTo>
                    <a:pt x="10868914" y="165100"/>
                  </a:lnTo>
                  <a:cubicBezTo>
                    <a:pt x="10868914" y="80899"/>
                    <a:pt x="10800462" y="12700"/>
                    <a:pt x="10716006" y="12700"/>
                  </a:cubicBezTo>
                  <a:lnTo>
                    <a:pt x="165608" y="12700"/>
                  </a:lnTo>
                  <a:lnTo>
                    <a:pt x="165608" y="6350"/>
                  </a:lnTo>
                  <a:lnTo>
                    <a:pt x="165608" y="12700"/>
                  </a:lnTo>
                  <a:cubicBezTo>
                    <a:pt x="81153" y="12700"/>
                    <a:pt x="12700" y="81026"/>
                    <a:pt x="12700" y="165100"/>
                  </a:cubicBezTo>
                  <a:close/>
                </a:path>
              </a:pathLst>
            </a:custGeom>
            <a:solidFill>
              <a:srgbClr val="C3D4CC"/>
            </a:solidFill>
          </p:spPr>
        </p:sp>
      </p:grpSp>
      <p:grpSp>
        <p:nvGrpSpPr>
          <p:cNvPr id="40" name="Group 40"/>
          <p:cNvGrpSpPr/>
          <p:nvPr/>
        </p:nvGrpSpPr>
        <p:grpSpPr>
          <a:xfrm>
            <a:off x="1285280" y="7804845"/>
            <a:ext cx="227111" cy="566886"/>
            <a:chOff x="0" y="0"/>
            <a:chExt cx="302815" cy="755848"/>
          </a:xfrm>
        </p:grpSpPr>
        <p:sp>
          <p:nvSpPr>
            <p:cNvPr id="41" name="Freeform 41"/>
            <p:cNvSpPr/>
            <p:nvPr/>
          </p:nvSpPr>
          <p:spPr>
            <a:xfrm>
              <a:off x="0" y="0"/>
              <a:ext cx="302815" cy="755848"/>
            </a:xfrm>
            <a:custGeom>
              <a:avLst/>
              <a:gdLst/>
              <a:ahLst/>
              <a:cxnLst/>
              <a:rect l="l" t="t" r="r" b="b"/>
              <a:pathLst>
                <a:path w="302815" h="755848">
                  <a:moveTo>
                    <a:pt x="0" y="0"/>
                  </a:moveTo>
                  <a:lnTo>
                    <a:pt x="302815" y="0"/>
                  </a:lnTo>
                  <a:lnTo>
                    <a:pt x="302815" y="755848"/>
                  </a:lnTo>
                  <a:lnTo>
                    <a:pt x="0" y="755848"/>
                  </a:lnTo>
                  <a:close/>
                </a:path>
              </a:pathLst>
            </a:custGeom>
            <a:solidFill>
              <a:srgbClr val="000000">
                <a:alpha val="0"/>
              </a:srgbClr>
            </a:solidFill>
          </p:spPr>
        </p:sp>
        <p:sp>
          <p:nvSpPr>
            <p:cNvPr id="42" name="TextBox 42"/>
            <p:cNvSpPr txBox="1"/>
            <p:nvPr/>
          </p:nvSpPr>
          <p:spPr>
            <a:xfrm>
              <a:off x="0" y="-133350"/>
              <a:ext cx="302815" cy="889198"/>
            </a:xfrm>
            <a:prstGeom prst="rect">
              <a:avLst/>
            </a:prstGeom>
          </p:spPr>
          <p:txBody>
            <a:bodyPr lIns="0" tIns="0" rIns="0" bIns="0" rtlCol="0" anchor="t"/>
            <a:lstStyle/>
            <a:p>
              <a:pPr algn="ctr">
                <a:lnSpc>
                  <a:spcPts val="4437"/>
                </a:lnSpc>
              </a:pPr>
              <a:r>
                <a:rPr lang="en-US" sz="2750" b="1">
                  <a:solidFill>
                    <a:srgbClr val="3B4E4E"/>
                  </a:solidFill>
                  <a:latin typeface="Arimo Bold"/>
                  <a:ea typeface="Arimo Bold"/>
                  <a:cs typeface="Arimo Bold"/>
                  <a:sym typeface="Arimo Bold"/>
                </a:rPr>
                <a:t>3</a:t>
              </a:r>
            </a:p>
          </p:txBody>
        </p:sp>
      </p:grpSp>
      <p:grpSp>
        <p:nvGrpSpPr>
          <p:cNvPr id="43" name="Group 43"/>
          <p:cNvGrpSpPr/>
          <p:nvPr/>
        </p:nvGrpSpPr>
        <p:grpSpPr>
          <a:xfrm>
            <a:off x="9427518" y="7328147"/>
            <a:ext cx="3544044" cy="442912"/>
            <a:chOff x="0" y="0"/>
            <a:chExt cx="4725392" cy="590550"/>
          </a:xfrm>
        </p:grpSpPr>
        <p:sp>
          <p:nvSpPr>
            <p:cNvPr id="44" name="Freeform 44"/>
            <p:cNvSpPr/>
            <p:nvPr/>
          </p:nvSpPr>
          <p:spPr>
            <a:xfrm>
              <a:off x="0" y="0"/>
              <a:ext cx="4725392" cy="590550"/>
            </a:xfrm>
            <a:custGeom>
              <a:avLst/>
              <a:gdLst/>
              <a:ahLst/>
              <a:cxnLst/>
              <a:rect l="l" t="t" r="r" b="b"/>
              <a:pathLst>
                <a:path w="4725392" h="590550">
                  <a:moveTo>
                    <a:pt x="0" y="0"/>
                  </a:moveTo>
                  <a:lnTo>
                    <a:pt x="4725392" y="0"/>
                  </a:lnTo>
                  <a:lnTo>
                    <a:pt x="4725392" y="590550"/>
                  </a:lnTo>
                  <a:lnTo>
                    <a:pt x="0" y="590550"/>
                  </a:lnTo>
                  <a:close/>
                </a:path>
              </a:pathLst>
            </a:custGeom>
            <a:solidFill>
              <a:srgbClr val="000000">
                <a:alpha val="0"/>
              </a:srgbClr>
            </a:solidFill>
          </p:spPr>
        </p:sp>
        <p:sp>
          <p:nvSpPr>
            <p:cNvPr id="45" name="TextBox 45"/>
            <p:cNvSpPr txBox="1"/>
            <p:nvPr/>
          </p:nvSpPr>
          <p:spPr>
            <a:xfrm>
              <a:off x="0" y="-38100"/>
              <a:ext cx="4725392" cy="628650"/>
            </a:xfrm>
            <a:prstGeom prst="rect">
              <a:avLst/>
            </a:prstGeom>
          </p:spPr>
          <p:txBody>
            <a:bodyPr lIns="0" tIns="0" rIns="0" bIns="0" rtlCol="0" anchor="t"/>
            <a:lstStyle/>
            <a:p>
              <a:pPr algn="l">
                <a:lnSpc>
                  <a:spcPts val="3437"/>
                </a:lnSpc>
              </a:pPr>
              <a:r>
                <a:rPr lang="en-US" sz="2750" b="1">
                  <a:solidFill>
                    <a:srgbClr val="3B4E4E"/>
                  </a:solidFill>
                  <a:latin typeface="Arimo Bold"/>
                  <a:ea typeface="Arimo Bold"/>
                  <a:cs typeface="Arimo Bold"/>
                  <a:sym typeface="Arimo Bold"/>
                </a:rPr>
                <a:t>Benefits</a:t>
              </a:r>
            </a:p>
          </p:txBody>
        </p:sp>
      </p:grpSp>
      <p:grpSp>
        <p:nvGrpSpPr>
          <p:cNvPr id="46" name="Group 46"/>
          <p:cNvGrpSpPr/>
          <p:nvPr/>
        </p:nvGrpSpPr>
        <p:grpSpPr>
          <a:xfrm>
            <a:off x="9427518" y="7941171"/>
            <a:ext cx="7584728" cy="907256"/>
            <a:chOff x="0" y="0"/>
            <a:chExt cx="10112970" cy="1209675"/>
          </a:xfrm>
        </p:grpSpPr>
        <p:sp>
          <p:nvSpPr>
            <p:cNvPr id="47" name="Freeform 47"/>
            <p:cNvSpPr/>
            <p:nvPr/>
          </p:nvSpPr>
          <p:spPr>
            <a:xfrm>
              <a:off x="0" y="0"/>
              <a:ext cx="10112970" cy="1209675"/>
            </a:xfrm>
            <a:custGeom>
              <a:avLst/>
              <a:gdLst/>
              <a:ahLst/>
              <a:cxnLst/>
              <a:rect l="l" t="t" r="r" b="b"/>
              <a:pathLst>
                <a:path w="10112970" h="1209675">
                  <a:moveTo>
                    <a:pt x="0" y="0"/>
                  </a:moveTo>
                  <a:lnTo>
                    <a:pt x="10112970" y="0"/>
                  </a:lnTo>
                  <a:lnTo>
                    <a:pt x="10112970" y="1209675"/>
                  </a:lnTo>
                  <a:lnTo>
                    <a:pt x="0" y="1209675"/>
                  </a:lnTo>
                  <a:close/>
                </a:path>
              </a:pathLst>
            </a:custGeom>
            <a:solidFill>
              <a:srgbClr val="000000">
                <a:alpha val="0"/>
              </a:srgbClr>
            </a:solidFill>
          </p:spPr>
        </p:sp>
        <p:sp>
          <p:nvSpPr>
            <p:cNvPr id="48" name="TextBox 48"/>
            <p:cNvSpPr txBox="1"/>
            <p:nvPr/>
          </p:nvSpPr>
          <p:spPr>
            <a:xfrm>
              <a:off x="0" y="-142875"/>
              <a:ext cx="10112970" cy="1352550"/>
            </a:xfrm>
            <a:prstGeom prst="rect">
              <a:avLst/>
            </a:prstGeom>
          </p:spPr>
          <p:txBody>
            <a:bodyPr lIns="0" tIns="0" rIns="0" bIns="0" rtlCol="0" anchor="t"/>
            <a:lstStyle/>
            <a:p>
              <a:pPr algn="l">
                <a:lnSpc>
                  <a:spcPts val="3562"/>
                </a:lnSpc>
              </a:pPr>
              <a:r>
                <a:rPr lang="en-US" sz="2187">
                  <a:solidFill>
                    <a:srgbClr val="3B4E4E"/>
                  </a:solidFill>
                  <a:latin typeface="Overpass Light"/>
                  <a:ea typeface="Overpass Light"/>
                  <a:cs typeface="Overpass Light"/>
                  <a:sym typeface="Overpass Light"/>
                </a:rPr>
                <a:t>Improves performance with limited data, reduces training time.</a:t>
              </a:r>
            </a:p>
          </p:txBody>
        </p:sp>
      </p:gr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advTm="100">
        <p:split orient="vert"/>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9F4BE"/>
            </a:solid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DE6"/>
            </a:solidFill>
          </p:spPr>
        </p:sp>
      </p:grpSp>
      <p:sp>
        <p:nvSpPr>
          <p:cNvPr id="6" name="Freeform 6" descr="preencoded.png">
            <a:hlinkClick r:id="rId2" tooltip="https://gamma.app/?utm_source=made-with-gamma"/>
          </p:cNvPr>
          <p:cNvSpPr/>
          <p:nvPr/>
        </p:nvSpPr>
        <p:spPr>
          <a:xfrm>
            <a:off x="16049019" y="9686925"/>
            <a:ext cx="2153256" cy="514350"/>
          </a:xfrm>
          <a:custGeom>
            <a:avLst/>
            <a:gdLst/>
            <a:ahLst/>
            <a:cxnLst/>
            <a:rect l="l" t="t" r="r" b="b"/>
            <a:pathLst>
              <a:path w="2153256" h="514350">
                <a:moveTo>
                  <a:pt x="0" y="0"/>
                </a:moveTo>
                <a:lnTo>
                  <a:pt x="2153256" y="0"/>
                </a:lnTo>
                <a:lnTo>
                  <a:pt x="2153256" y="514350"/>
                </a:lnTo>
                <a:lnTo>
                  <a:pt x="0" y="514350"/>
                </a:lnTo>
                <a:lnTo>
                  <a:pt x="0" y="0"/>
                </a:lnTo>
                <a:close/>
              </a:path>
            </a:pathLst>
          </a:custGeom>
          <a:blipFill>
            <a:blip r:embed="rId3"/>
            <a:stretch>
              <a:fillRect/>
            </a:stretch>
          </a:blipFill>
        </p:spPr>
      </p:sp>
      <p:sp>
        <p:nvSpPr>
          <p:cNvPr id="7" name="Freeform 7" descr="preencoded.png"/>
          <p:cNvSpPr/>
          <p:nvPr/>
        </p:nvSpPr>
        <p:spPr>
          <a:xfrm>
            <a:off x="11430000" y="0"/>
            <a:ext cx="6858000" cy="10287000"/>
          </a:xfrm>
          <a:custGeom>
            <a:avLst/>
            <a:gdLst/>
            <a:ahLst/>
            <a:cxnLst/>
            <a:rect l="l" t="t" r="r" b="b"/>
            <a:pathLst>
              <a:path w="6858000" h="10287000">
                <a:moveTo>
                  <a:pt x="0" y="0"/>
                </a:moveTo>
                <a:lnTo>
                  <a:pt x="6858000" y="0"/>
                </a:lnTo>
                <a:lnTo>
                  <a:pt x="6858000" y="10287000"/>
                </a:lnTo>
                <a:lnTo>
                  <a:pt x="0" y="10287000"/>
                </a:lnTo>
                <a:lnTo>
                  <a:pt x="0" y="0"/>
                </a:lnTo>
                <a:close/>
              </a:path>
            </a:pathLst>
          </a:custGeom>
          <a:blipFill>
            <a:blip r:embed="rId4"/>
            <a:stretch>
              <a:fillRect/>
            </a:stretch>
          </a:blipFill>
        </p:spPr>
      </p:sp>
      <p:grpSp>
        <p:nvGrpSpPr>
          <p:cNvPr id="8" name="Group 8"/>
          <p:cNvGrpSpPr/>
          <p:nvPr/>
        </p:nvGrpSpPr>
        <p:grpSpPr>
          <a:xfrm>
            <a:off x="893861" y="907702"/>
            <a:ext cx="9642276" cy="1596032"/>
            <a:chOff x="0" y="0"/>
            <a:chExt cx="12856368" cy="2128043"/>
          </a:xfrm>
        </p:grpSpPr>
        <p:sp>
          <p:nvSpPr>
            <p:cNvPr id="9" name="Freeform 9"/>
            <p:cNvSpPr/>
            <p:nvPr/>
          </p:nvSpPr>
          <p:spPr>
            <a:xfrm>
              <a:off x="0" y="0"/>
              <a:ext cx="12856369" cy="2128043"/>
            </a:xfrm>
            <a:custGeom>
              <a:avLst/>
              <a:gdLst/>
              <a:ahLst/>
              <a:cxnLst/>
              <a:rect l="l" t="t" r="r" b="b"/>
              <a:pathLst>
                <a:path w="12856369" h="2128043">
                  <a:moveTo>
                    <a:pt x="0" y="0"/>
                  </a:moveTo>
                  <a:lnTo>
                    <a:pt x="12856369" y="0"/>
                  </a:lnTo>
                  <a:lnTo>
                    <a:pt x="12856369" y="2128043"/>
                  </a:lnTo>
                  <a:lnTo>
                    <a:pt x="0" y="2128043"/>
                  </a:lnTo>
                  <a:close/>
                </a:path>
              </a:pathLst>
            </a:custGeom>
            <a:solidFill>
              <a:srgbClr val="000000">
                <a:alpha val="0"/>
              </a:srgbClr>
            </a:solidFill>
          </p:spPr>
        </p:sp>
        <p:sp>
          <p:nvSpPr>
            <p:cNvPr id="10" name="TextBox 10"/>
            <p:cNvSpPr txBox="1"/>
            <p:nvPr/>
          </p:nvSpPr>
          <p:spPr>
            <a:xfrm>
              <a:off x="0" y="-47625"/>
              <a:ext cx="12856368" cy="2175668"/>
            </a:xfrm>
            <a:prstGeom prst="rect">
              <a:avLst/>
            </a:prstGeom>
          </p:spPr>
          <p:txBody>
            <a:bodyPr lIns="0" tIns="0" rIns="0" bIns="0" rtlCol="0" anchor="t"/>
            <a:lstStyle/>
            <a:p>
              <a:pPr algn="l">
                <a:lnSpc>
                  <a:spcPts val="6249"/>
                </a:lnSpc>
              </a:pPr>
              <a:r>
                <a:rPr lang="en-US" sz="4999" b="1">
                  <a:solidFill>
                    <a:srgbClr val="233939"/>
                  </a:solidFill>
                  <a:latin typeface="Arimo Bold"/>
                  <a:ea typeface="Arimo Bold"/>
                  <a:cs typeface="Arimo Bold"/>
                  <a:sym typeface="Arimo Bold"/>
                </a:rPr>
                <a:t>Evaluating Model Performance</a:t>
              </a:r>
            </a:p>
          </p:txBody>
        </p:sp>
      </p:grpSp>
      <p:grpSp>
        <p:nvGrpSpPr>
          <p:cNvPr id="11" name="Group 11"/>
          <p:cNvGrpSpPr/>
          <p:nvPr/>
        </p:nvGrpSpPr>
        <p:grpSpPr>
          <a:xfrm>
            <a:off x="893861" y="3014514"/>
            <a:ext cx="4629596" cy="842665"/>
            <a:chOff x="0" y="0"/>
            <a:chExt cx="6172795" cy="1123553"/>
          </a:xfrm>
        </p:grpSpPr>
        <p:sp>
          <p:nvSpPr>
            <p:cNvPr id="12" name="Freeform 12"/>
            <p:cNvSpPr/>
            <p:nvPr/>
          </p:nvSpPr>
          <p:spPr>
            <a:xfrm>
              <a:off x="0" y="0"/>
              <a:ext cx="6172795" cy="1123553"/>
            </a:xfrm>
            <a:custGeom>
              <a:avLst/>
              <a:gdLst/>
              <a:ahLst/>
              <a:cxnLst/>
              <a:rect l="l" t="t" r="r" b="b"/>
              <a:pathLst>
                <a:path w="6172795" h="1123553">
                  <a:moveTo>
                    <a:pt x="0" y="0"/>
                  </a:moveTo>
                  <a:lnTo>
                    <a:pt x="6172795" y="0"/>
                  </a:lnTo>
                  <a:lnTo>
                    <a:pt x="6172795" y="1123553"/>
                  </a:lnTo>
                  <a:lnTo>
                    <a:pt x="0" y="1123553"/>
                  </a:lnTo>
                  <a:close/>
                </a:path>
              </a:pathLst>
            </a:custGeom>
            <a:solidFill>
              <a:srgbClr val="000000">
                <a:alpha val="0"/>
              </a:srgbClr>
            </a:solidFill>
          </p:spPr>
        </p:sp>
        <p:sp>
          <p:nvSpPr>
            <p:cNvPr id="13" name="TextBox 13"/>
            <p:cNvSpPr txBox="1"/>
            <p:nvPr/>
          </p:nvSpPr>
          <p:spPr>
            <a:xfrm>
              <a:off x="0" y="95250"/>
              <a:ext cx="6172795" cy="1028303"/>
            </a:xfrm>
            <a:prstGeom prst="rect">
              <a:avLst/>
            </a:prstGeom>
          </p:spPr>
          <p:txBody>
            <a:bodyPr lIns="0" tIns="0" rIns="0" bIns="0" rtlCol="0" anchor="t"/>
            <a:lstStyle/>
            <a:p>
              <a:pPr algn="ctr">
                <a:lnSpc>
                  <a:spcPts val="6625"/>
                </a:lnSpc>
              </a:pPr>
              <a:r>
                <a:rPr lang="en-US" sz="6625" b="1">
                  <a:solidFill>
                    <a:srgbClr val="3B4E4E"/>
                  </a:solidFill>
                  <a:latin typeface="Arimo Bold"/>
                  <a:ea typeface="Arimo Bold"/>
                  <a:cs typeface="Arimo Bold"/>
                  <a:sym typeface="Arimo Bold"/>
                </a:rPr>
                <a:t>95%</a:t>
              </a:r>
            </a:p>
          </p:txBody>
        </p:sp>
      </p:grpSp>
      <p:grpSp>
        <p:nvGrpSpPr>
          <p:cNvPr id="14" name="Group 14"/>
          <p:cNvGrpSpPr/>
          <p:nvPr/>
        </p:nvGrpSpPr>
        <p:grpSpPr>
          <a:xfrm>
            <a:off x="1612404" y="4176415"/>
            <a:ext cx="3192364" cy="399009"/>
            <a:chOff x="0" y="0"/>
            <a:chExt cx="4256485" cy="532012"/>
          </a:xfrm>
        </p:grpSpPr>
        <p:sp>
          <p:nvSpPr>
            <p:cNvPr id="15" name="Freeform 15"/>
            <p:cNvSpPr/>
            <p:nvPr/>
          </p:nvSpPr>
          <p:spPr>
            <a:xfrm>
              <a:off x="0" y="0"/>
              <a:ext cx="4256485" cy="532012"/>
            </a:xfrm>
            <a:custGeom>
              <a:avLst/>
              <a:gdLst/>
              <a:ahLst/>
              <a:cxnLst/>
              <a:rect l="l" t="t" r="r" b="b"/>
              <a:pathLst>
                <a:path w="4256485" h="532012">
                  <a:moveTo>
                    <a:pt x="0" y="0"/>
                  </a:moveTo>
                  <a:lnTo>
                    <a:pt x="4256485" y="0"/>
                  </a:lnTo>
                  <a:lnTo>
                    <a:pt x="4256485" y="532012"/>
                  </a:lnTo>
                  <a:lnTo>
                    <a:pt x="0" y="532012"/>
                  </a:lnTo>
                  <a:close/>
                </a:path>
              </a:pathLst>
            </a:custGeom>
            <a:solidFill>
              <a:srgbClr val="000000">
                <a:alpha val="0"/>
              </a:srgbClr>
            </a:solidFill>
          </p:spPr>
        </p:sp>
        <p:sp>
          <p:nvSpPr>
            <p:cNvPr id="16" name="TextBox 16"/>
            <p:cNvSpPr txBox="1"/>
            <p:nvPr/>
          </p:nvSpPr>
          <p:spPr>
            <a:xfrm>
              <a:off x="0" y="-28575"/>
              <a:ext cx="4256485" cy="560587"/>
            </a:xfrm>
            <a:prstGeom prst="rect">
              <a:avLst/>
            </a:prstGeom>
          </p:spPr>
          <p:txBody>
            <a:bodyPr lIns="0" tIns="0" rIns="0" bIns="0" rtlCol="0" anchor="t"/>
            <a:lstStyle/>
            <a:p>
              <a:pPr algn="ctr">
                <a:lnSpc>
                  <a:spcPts val="3124"/>
                </a:lnSpc>
              </a:pPr>
              <a:r>
                <a:rPr lang="en-US" sz="2499" b="1">
                  <a:solidFill>
                    <a:srgbClr val="3B4E4E"/>
                  </a:solidFill>
                  <a:latin typeface="Arimo Bold"/>
                  <a:ea typeface="Arimo Bold"/>
                  <a:cs typeface="Arimo Bold"/>
                  <a:sym typeface="Arimo Bold"/>
                </a:rPr>
                <a:t>Accuracy</a:t>
              </a:r>
            </a:p>
          </p:txBody>
        </p:sp>
      </p:grpSp>
      <p:grpSp>
        <p:nvGrpSpPr>
          <p:cNvPr id="17" name="Group 17"/>
          <p:cNvGrpSpPr/>
          <p:nvPr/>
        </p:nvGrpSpPr>
        <p:grpSpPr>
          <a:xfrm>
            <a:off x="893861" y="4728568"/>
            <a:ext cx="4629596" cy="817066"/>
            <a:chOff x="0" y="0"/>
            <a:chExt cx="6172795" cy="1089422"/>
          </a:xfrm>
        </p:grpSpPr>
        <p:sp>
          <p:nvSpPr>
            <p:cNvPr id="18" name="Freeform 18"/>
            <p:cNvSpPr/>
            <p:nvPr/>
          </p:nvSpPr>
          <p:spPr>
            <a:xfrm>
              <a:off x="0" y="0"/>
              <a:ext cx="6172795" cy="1089422"/>
            </a:xfrm>
            <a:custGeom>
              <a:avLst/>
              <a:gdLst/>
              <a:ahLst/>
              <a:cxnLst/>
              <a:rect l="l" t="t" r="r" b="b"/>
              <a:pathLst>
                <a:path w="6172795" h="1089422">
                  <a:moveTo>
                    <a:pt x="0" y="0"/>
                  </a:moveTo>
                  <a:lnTo>
                    <a:pt x="6172795" y="0"/>
                  </a:lnTo>
                  <a:lnTo>
                    <a:pt x="6172795" y="1089422"/>
                  </a:lnTo>
                  <a:lnTo>
                    <a:pt x="0" y="1089422"/>
                  </a:lnTo>
                  <a:close/>
                </a:path>
              </a:pathLst>
            </a:custGeom>
            <a:solidFill>
              <a:srgbClr val="000000">
                <a:alpha val="0"/>
              </a:srgbClr>
            </a:solidFill>
          </p:spPr>
        </p:sp>
        <p:sp>
          <p:nvSpPr>
            <p:cNvPr id="19" name="TextBox 19"/>
            <p:cNvSpPr txBox="1"/>
            <p:nvPr/>
          </p:nvSpPr>
          <p:spPr>
            <a:xfrm>
              <a:off x="0" y="-133350"/>
              <a:ext cx="6172795" cy="1222772"/>
            </a:xfrm>
            <a:prstGeom prst="rect">
              <a:avLst/>
            </a:prstGeom>
          </p:spPr>
          <p:txBody>
            <a:bodyPr lIns="0" tIns="0" rIns="0" bIns="0" rtlCol="0" anchor="t"/>
            <a:lstStyle/>
            <a:p>
              <a:pPr algn="ctr">
                <a:lnSpc>
                  <a:spcPts val="3187"/>
                </a:lnSpc>
              </a:pPr>
              <a:r>
                <a:rPr lang="en-US" sz="2000">
                  <a:solidFill>
                    <a:srgbClr val="3B4E4E"/>
                  </a:solidFill>
                  <a:latin typeface="Overpass Light"/>
                  <a:ea typeface="Overpass Light"/>
                  <a:cs typeface="Overpass Light"/>
                  <a:sym typeface="Overpass Light"/>
                </a:rPr>
                <a:t>Percentage of correctly classified messages.</a:t>
              </a:r>
            </a:p>
          </p:txBody>
        </p:sp>
      </p:grpSp>
      <p:grpSp>
        <p:nvGrpSpPr>
          <p:cNvPr id="20" name="Group 20"/>
          <p:cNvGrpSpPr/>
          <p:nvPr/>
        </p:nvGrpSpPr>
        <p:grpSpPr>
          <a:xfrm>
            <a:off x="5906541" y="3014514"/>
            <a:ext cx="4629596" cy="842665"/>
            <a:chOff x="0" y="0"/>
            <a:chExt cx="6172795" cy="1123553"/>
          </a:xfrm>
        </p:grpSpPr>
        <p:sp>
          <p:nvSpPr>
            <p:cNvPr id="21" name="Freeform 21"/>
            <p:cNvSpPr/>
            <p:nvPr/>
          </p:nvSpPr>
          <p:spPr>
            <a:xfrm>
              <a:off x="0" y="0"/>
              <a:ext cx="6172795" cy="1123553"/>
            </a:xfrm>
            <a:custGeom>
              <a:avLst/>
              <a:gdLst/>
              <a:ahLst/>
              <a:cxnLst/>
              <a:rect l="l" t="t" r="r" b="b"/>
              <a:pathLst>
                <a:path w="6172795" h="1123553">
                  <a:moveTo>
                    <a:pt x="0" y="0"/>
                  </a:moveTo>
                  <a:lnTo>
                    <a:pt x="6172795" y="0"/>
                  </a:lnTo>
                  <a:lnTo>
                    <a:pt x="6172795" y="1123553"/>
                  </a:lnTo>
                  <a:lnTo>
                    <a:pt x="0" y="1123553"/>
                  </a:lnTo>
                  <a:close/>
                </a:path>
              </a:pathLst>
            </a:custGeom>
            <a:solidFill>
              <a:srgbClr val="000000">
                <a:alpha val="0"/>
              </a:srgbClr>
            </a:solidFill>
          </p:spPr>
        </p:sp>
        <p:sp>
          <p:nvSpPr>
            <p:cNvPr id="22" name="TextBox 22"/>
            <p:cNvSpPr txBox="1"/>
            <p:nvPr/>
          </p:nvSpPr>
          <p:spPr>
            <a:xfrm>
              <a:off x="0" y="95250"/>
              <a:ext cx="6172795" cy="1028303"/>
            </a:xfrm>
            <a:prstGeom prst="rect">
              <a:avLst/>
            </a:prstGeom>
          </p:spPr>
          <p:txBody>
            <a:bodyPr lIns="0" tIns="0" rIns="0" bIns="0" rtlCol="0" anchor="t"/>
            <a:lstStyle/>
            <a:p>
              <a:pPr algn="ctr">
                <a:lnSpc>
                  <a:spcPts val="6625"/>
                </a:lnSpc>
              </a:pPr>
              <a:r>
                <a:rPr lang="en-US" sz="6625" b="1">
                  <a:solidFill>
                    <a:srgbClr val="3B4E4E"/>
                  </a:solidFill>
                  <a:latin typeface="Arimo Bold"/>
                  <a:ea typeface="Arimo Bold"/>
                  <a:cs typeface="Arimo Bold"/>
                  <a:sym typeface="Arimo Bold"/>
                </a:rPr>
                <a:t>98%</a:t>
              </a:r>
            </a:p>
          </p:txBody>
        </p:sp>
      </p:grpSp>
      <p:grpSp>
        <p:nvGrpSpPr>
          <p:cNvPr id="23" name="Group 23"/>
          <p:cNvGrpSpPr/>
          <p:nvPr/>
        </p:nvGrpSpPr>
        <p:grpSpPr>
          <a:xfrm>
            <a:off x="6625084" y="4176415"/>
            <a:ext cx="3192364" cy="399009"/>
            <a:chOff x="0" y="0"/>
            <a:chExt cx="4256485" cy="532012"/>
          </a:xfrm>
        </p:grpSpPr>
        <p:sp>
          <p:nvSpPr>
            <p:cNvPr id="24" name="Freeform 24"/>
            <p:cNvSpPr/>
            <p:nvPr/>
          </p:nvSpPr>
          <p:spPr>
            <a:xfrm>
              <a:off x="0" y="0"/>
              <a:ext cx="4256485" cy="532012"/>
            </a:xfrm>
            <a:custGeom>
              <a:avLst/>
              <a:gdLst/>
              <a:ahLst/>
              <a:cxnLst/>
              <a:rect l="l" t="t" r="r" b="b"/>
              <a:pathLst>
                <a:path w="4256485" h="532012">
                  <a:moveTo>
                    <a:pt x="0" y="0"/>
                  </a:moveTo>
                  <a:lnTo>
                    <a:pt x="4256485" y="0"/>
                  </a:lnTo>
                  <a:lnTo>
                    <a:pt x="4256485" y="532012"/>
                  </a:lnTo>
                  <a:lnTo>
                    <a:pt x="0" y="532012"/>
                  </a:lnTo>
                  <a:close/>
                </a:path>
              </a:pathLst>
            </a:custGeom>
            <a:solidFill>
              <a:srgbClr val="000000">
                <a:alpha val="0"/>
              </a:srgbClr>
            </a:solidFill>
          </p:spPr>
        </p:sp>
        <p:sp>
          <p:nvSpPr>
            <p:cNvPr id="25" name="TextBox 25"/>
            <p:cNvSpPr txBox="1"/>
            <p:nvPr/>
          </p:nvSpPr>
          <p:spPr>
            <a:xfrm>
              <a:off x="0" y="-28575"/>
              <a:ext cx="4256485" cy="560587"/>
            </a:xfrm>
            <a:prstGeom prst="rect">
              <a:avLst/>
            </a:prstGeom>
          </p:spPr>
          <p:txBody>
            <a:bodyPr lIns="0" tIns="0" rIns="0" bIns="0" rtlCol="0" anchor="t"/>
            <a:lstStyle/>
            <a:p>
              <a:pPr algn="ctr">
                <a:lnSpc>
                  <a:spcPts val="3124"/>
                </a:lnSpc>
              </a:pPr>
              <a:r>
                <a:rPr lang="en-US" sz="2499" b="1">
                  <a:solidFill>
                    <a:srgbClr val="3B4E4E"/>
                  </a:solidFill>
                  <a:latin typeface="Arimo Bold"/>
                  <a:ea typeface="Arimo Bold"/>
                  <a:cs typeface="Arimo Bold"/>
                  <a:sym typeface="Arimo Bold"/>
                </a:rPr>
                <a:t>Precision</a:t>
              </a:r>
            </a:p>
          </p:txBody>
        </p:sp>
      </p:grpSp>
      <p:grpSp>
        <p:nvGrpSpPr>
          <p:cNvPr id="26" name="Group 26"/>
          <p:cNvGrpSpPr/>
          <p:nvPr/>
        </p:nvGrpSpPr>
        <p:grpSpPr>
          <a:xfrm>
            <a:off x="5906541" y="4728568"/>
            <a:ext cx="4629596" cy="1225600"/>
            <a:chOff x="0" y="0"/>
            <a:chExt cx="6172795" cy="1634133"/>
          </a:xfrm>
        </p:grpSpPr>
        <p:sp>
          <p:nvSpPr>
            <p:cNvPr id="27" name="Freeform 27"/>
            <p:cNvSpPr/>
            <p:nvPr/>
          </p:nvSpPr>
          <p:spPr>
            <a:xfrm>
              <a:off x="0" y="0"/>
              <a:ext cx="6172795" cy="1634133"/>
            </a:xfrm>
            <a:custGeom>
              <a:avLst/>
              <a:gdLst/>
              <a:ahLst/>
              <a:cxnLst/>
              <a:rect l="l" t="t" r="r" b="b"/>
              <a:pathLst>
                <a:path w="6172795" h="1634133">
                  <a:moveTo>
                    <a:pt x="0" y="0"/>
                  </a:moveTo>
                  <a:lnTo>
                    <a:pt x="6172795" y="0"/>
                  </a:lnTo>
                  <a:lnTo>
                    <a:pt x="6172795" y="1634133"/>
                  </a:lnTo>
                  <a:lnTo>
                    <a:pt x="0" y="1634133"/>
                  </a:lnTo>
                  <a:close/>
                </a:path>
              </a:pathLst>
            </a:custGeom>
            <a:solidFill>
              <a:srgbClr val="000000">
                <a:alpha val="0"/>
              </a:srgbClr>
            </a:solidFill>
          </p:spPr>
        </p:sp>
        <p:sp>
          <p:nvSpPr>
            <p:cNvPr id="28" name="TextBox 28"/>
            <p:cNvSpPr txBox="1"/>
            <p:nvPr/>
          </p:nvSpPr>
          <p:spPr>
            <a:xfrm>
              <a:off x="0" y="-133350"/>
              <a:ext cx="6172795" cy="1767483"/>
            </a:xfrm>
            <a:prstGeom prst="rect">
              <a:avLst/>
            </a:prstGeom>
          </p:spPr>
          <p:txBody>
            <a:bodyPr lIns="0" tIns="0" rIns="0" bIns="0" rtlCol="0" anchor="t"/>
            <a:lstStyle/>
            <a:p>
              <a:pPr algn="ctr">
                <a:lnSpc>
                  <a:spcPts val="3187"/>
                </a:lnSpc>
              </a:pPr>
              <a:r>
                <a:rPr lang="en-US" sz="2000">
                  <a:solidFill>
                    <a:srgbClr val="3B4E4E"/>
                  </a:solidFill>
                  <a:latin typeface="Overpass Light"/>
                  <a:ea typeface="Overpass Light"/>
                  <a:cs typeface="Overpass Light"/>
                  <a:sym typeface="Overpass Light"/>
                </a:rPr>
                <a:t>Ratio of correctly identified spam messages to all predicted spam messages.</a:t>
              </a:r>
            </a:p>
          </p:txBody>
        </p:sp>
      </p:grpSp>
      <p:grpSp>
        <p:nvGrpSpPr>
          <p:cNvPr id="29" name="Group 29"/>
          <p:cNvGrpSpPr/>
          <p:nvPr/>
        </p:nvGrpSpPr>
        <p:grpSpPr>
          <a:xfrm>
            <a:off x="3400128" y="6848029"/>
            <a:ext cx="4629596" cy="842665"/>
            <a:chOff x="0" y="0"/>
            <a:chExt cx="6172795" cy="1123553"/>
          </a:xfrm>
        </p:grpSpPr>
        <p:sp>
          <p:nvSpPr>
            <p:cNvPr id="30" name="Freeform 30"/>
            <p:cNvSpPr/>
            <p:nvPr/>
          </p:nvSpPr>
          <p:spPr>
            <a:xfrm>
              <a:off x="0" y="0"/>
              <a:ext cx="6172795" cy="1123553"/>
            </a:xfrm>
            <a:custGeom>
              <a:avLst/>
              <a:gdLst/>
              <a:ahLst/>
              <a:cxnLst/>
              <a:rect l="l" t="t" r="r" b="b"/>
              <a:pathLst>
                <a:path w="6172795" h="1123553">
                  <a:moveTo>
                    <a:pt x="0" y="0"/>
                  </a:moveTo>
                  <a:lnTo>
                    <a:pt x="6172795" y="0"/>
                  </a:lnTo>
                  <a:lnTo>
                    <a:pt x="6172795" y="1123553"/>
                  </a:lnTo>
                  <a:lnTo>
                    <a:pt x="0" y="1123553"/>
                  </a:lnTo>
                  <a:close/>
                </a:path>
              </a:pathLst>
            </a:custGeom>
            <a:solidFill>
              <a:srgbClr val="000000">
                <a:alpha val="0"/>
              </a:srgbClr>
            </a:solidFill>
          </p:spPr>
        </p:sp>
        <p:sp>
          <p:nvSpPr>
            <p:cNvPr id="31" name="TextBox 31"/>
            <p:cNvSpPr txBox="1"/>
            <p:nvPr/>
          </p:nvSpPr>
          <p:spPr>
            <a:xfrm>
              <a:off x="0" y="95250"/>
              <a:ext cx="6172795" cy="1028303"/>
            </a:xfrm>
            <a:prstGeom prst="rect">
              <a:avLst/>
            </a:prstGeom>
          </p:spPr>
          <p:txBody>
            <a:bodyPr lIns="0" tIns="0" rIns="0" bIns="0" rtlCol="0" anchor="t"/>
            <a:lstStyle/>
            <a:p>
              <a:pPr algn="ctr">
                <a:lnSpc>
                  <a:spcPts val="6625"/>
                </a:lnSpc>
              </a:pPr>
              <a:r>
                <a:rPr lang="en-US" sz="6625" b="1">
                  <a:solidFill>
                    <a:srgbClr val="3B4E4E"/>
                  </a:solidFill>
                  <a:latin typeface="Arimo Bold"/>
                  <a:ea typeface="Arimo Bold"/>
                  <a:cs typeface="Arimo Bold"/>
                  <a:sym typeface="Arimo Bold"/>
                </a:rPr>
                <a:t>97%</a:t>
              </a:r>
            </a:p>
          </p:txBody>
        </p:sp>
      </p:grpSp>
      <p:grpSp>
        <p:nvGrpSpPr>
          <p:cNvPr id="32" name="Group 32"/>
          <p:cNvGrpSpPr/>
          <p:nvPr/>
        </p:nvGrpSpPr>
        <p:grpSpPr>
          <a:xfrm>
            <a:off x="4118670" y="8009930"/>
            <a:ext cx="3192364" cy="399009"/>
            <a:chOff x="0" y="0"/>
            <a:chExt cx="4256485" cy="532012"/>
          </a:xfrm>
        </p:grpSpPr>
        <p:sp>
          <p:nvSpPr>
            <p:cNvPr id="33" name="Freeform 33"/>
            <p:cNvSpPr/>
            <p:nvPr/>
          </p:nvSpPr>
          <p:spPr>
            <a:xfrm>
              <a:off x="0" y="0"/>
              <a:ext cx="4256485" cy="532012"/>
            </a:xfrm>
            <a:custGeom>
              <a:avLst/>
              <a:gdLst/>
              <a:ahLst/>
              <a:cxnLst/>
              <a:rect l="l" t="t" r="r" b="b"/>
              <a:pathLst>
                <a:path w="4256485" h="532012">
                  <a:moveTo>
                    <a:pt x="0" y="0"/>
                  </a:moveTo>
                  <a:lnTo>
                    <a:pt x="4256485" y="0"/>
                  </a:lnTo>
                  <a:lnTo>
                    <a:pt x="4256485" y="532012"/>
                  </a:lnTo>
                  <a:lnTo>
                    <a:pt x="0" y="532012"/>
                  </a:lnTo>
                  <a:close/>
                </a:path>
              </a:pathLst>
            </a:custGeom>
            <a:solidFill>
              <a:srgbClr val="000000">
                <a:alpha val="0"/>
              </a:srgbClr>
            </a:solidFill>
          </p:spPr>
        </p:sp>
        <p:sp>
          <p:nvSpPr>
            <p:cNvPr id="34" name="TextBox 34"/>
            <p:cNvSpPr txBox="1"/>
            <p:nvPr/>
          </p:nvSpPr>
          <p:spPr>
            <a:xfrm>
              <a:off x="0" y="-28575"/>
              <a:ext cx="4256485" cy="560587"/>
            </a:xfrm>
            <a:prstGeom prst="rect">
              <a:avLst/>
            </a:prstGeom>
          </p:spPr>
          <p:txBody>
            <a:bodyPr lIns="0" tIns="0" rIns="0" bIns="0" rtlCol="0" anchor="t"/>
            <a:lstStyle/>
            <a:p>
              <a:pPr algn="ctr">
                <a:lnSpc>
                  <a:spcPts val="3124"/>
                </a:lnSpc>
              </a:pPr>
              <a:r>
                <a:rPr lang="en-US" sz="2499" b="1">
                  <a:solidFill>
                    <a:srgbClr val="3B4E4E"/>
                  </a:solidFill>
                  <a:latin typeface="Arimo Bold"/>
                  <a:ea typeface="Arimo Bold"/>
                  <a:cs typeface="Arimo Bold"/>
                  <a:sym typeface="Arimo Bold"/>
                </a:rPr>
                <a:t>Recall</a:t>
              </a:r>
            </a:p>
          </p:txBody>
        </p:sp>
      </p:grpSp>
      <p:grpSp>
        <p:nvGrpSpPr>
          <p:cNvPr id="35" name="Group 35"/>
          <p:cNvGrpSpPr/>
          <p:nvPr/>
        </p:nvGrpSpPr>
        <p:grpSpPr>
          <a:xfrm>
            <a:off x="3400128" y="8562082"/>
            <a:ext cx="4629596" cy="817066"/>
            <a:chOff x="0" y="0"/>
            <a:chExt cx="6172795" cy="1089422"/>
          </a:xfrm>
        </p:grpSpPr>
        <p:sp>
          <p:nvSpPr>
            <p:cNvPr id="36" name="Freeform 36"/>
            <p:cNvSpPr/>
            <p:nvPr/>
          </p:nvSpPr>
          <p:spPr>
            <a:xfrm>
              <a:off x="0" y="0"/>
              <a:ext cx="6172795" cy="1089422"/>
            </a:xfrm>
            <a:custGeom>
              <a:avLst/>
              <a:gdLst/>
              <a:ahLst/>
              <a:cxnLst/>
              <a:rect l="l" t="t" r="r" b="b"/>
              <a:pathLst>
                <a:path w="6172795" h="1089422">
                  <a:moveTo>
                    <a:pt x="0" y="0"/>
                  </a:moveTo>
                  <a:lnTo>
                    <a:pt x="6172795" y="0"/>
                  </a:lnTo>
                  <a:lnTo>
                    <a:pt x="6172795" y="1089422"/>
                  </a:lnTo>
                  <a:lnTo>
                    <a:pt x="0" y="1089422"/>
                  </a:lnTo>
                  <a:close/>
                </a:path>
              </a:pathLst>
            </a:custGeom>
            <a:solidFill>
              <a:srgbClr val="000000">
                <a:alpha val="0"/>
              </a:srgbClr>
            </a:solidFill>
          </p:spPr>
        </p:sp>
        <p:sp>
          <p:nvSpPr>
            <p:cNvPr id="37" name="TextBox 37"/>
            <p:cNvSpPr txBox="1"/>
            <p:nvPr/>
          </p:nvSpPr>
          <p:spPr>
            <a:xfrm>
              <a:off x="0" y="-133350"/>
              <a:ext cx="6172795" cy="1222772"/>
            </a:xfrm>
            <a:prstGeom prst="rect">
              <a:avLst/>
            </a:prstGeom>
          </p:spPr>
          <p:txBody>
            <a:bodyPr lIns="0" tIns="0" rIns="0" bIns="0" rtlCol="0" anchor="t"/>
            <a:lstStyle/>
            <a:p>
              <a:pPr algn="ctr">
                <a:lnSpc>
                  <a:spcPts val="3187"/>
                </a:lnSpc>
              </a:pPr>
              <a:r>
                <a:rPr lang="en-US" sz="2000">
                  <a:solidFill>
                    <a:srgbClr val="3B4E4E"/>
                  </a:solidFill>
                  <a:latin typeface="Overpass Light"/>
                  <a:ea typeface="Overpass Light"/>
                  <a:cs typeface="Overpass Light"/>
                  <a:sym typeface="Overpass Light"/>
                </a:rPr>
                <a:t>Ratio of correctly identified spam messages to all actual spam messages.</a:t>
              </a:r>
            </a:p>
          </p:txBody>
        </p:sp>
      </p:gr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advTm="100">
        <p:split orient="vert"/>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23CB7C5-EAD2-FC07-4DA5-7A9EE1701E84}"/>
              </a:ext>
            </a:extLst>
          </p:cNvPr>
          <p:cNvSpPr txBox="1"/>
          <p:nvPr/>
        </p:nvSpPr>
        <p:spPr>
          <a:xfrm>
            <a:off x="4572000" y="190500"/>
            <a:ext cx="10140616" cy="584775"/>
          </a:xfrm>
          <a:prstGeom prst="rect">
            <a:avLst/>
          </a:prstGeom>
          <a:noFill/>
        </p:spPr>
        <p:txBody>
          <a:bodyPr wrap="square">
            <a:spAutoFit/>
          </a:bodyPr>
          <a:lstStyle/>
          <a:p>
            <a:r>
              <a:rPr lang="en-US" sz="3200" dirty="0"/>
              <a:t>Naive Bayes Classifier for Spam detection</a:t>
            </a:r>
            <a:endParaRPr lang="en-IN" sz="3200" dirty="0"/>
          </a:p>
        </p:txBody>
      </p:sp>
      <p:pic>
        <p:nvPicPr>
          <p:cNvPr id="8" name="Picture 7">
            <a:extLst>
              <a:ext uri="{FF2B5EF4-FFF2-40B4-BE49-F238E27FC236}">
                <a16:creationId xmlns:a16="http://schemas.microsoft.com/office/drawing/2014/main" id="{1723701B-857D-1A62-1765-90076565BC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33700" y="1257300"/>
            <a:ext cx="12420600" cy="7035224"/>
          </a:xfrm>
          <a:prstGeom prst="rect">
            <a:avLst/>
          </a:prstGeom>
        </p:spPr>
      </p:pic>
    </p:spTree>
    <p:extLst>
      <p:ext uri="{BB962C8B-B14F-4D97-AF65-F5344CB8AC3E}">
        <p14:creationId xmlns:p14="http://schemas.microsoft.com/office/powerpoint/2010/main" val="189128841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advTm="100">
        <p:split orient="vert"/>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B63D1FD-0E0F-A73D-B7B0-6BAF4D7572E3}"/>
              </a:ext>
            </a:extLst>
          </p:cNvPr>
          <p:cNvSpPr txBox="1"/>
          <p:nvPr/>
        </p:nvSpPr>
        <p:spPr>
          <a:xfrm>
            <a:off x="533400" y="800100"/>
            <a:ext cx="16154400" cy="5940088"/>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lang="en-US" sz="3200" dirty="0"/>
              <a:t>"Advancements in Naïve Bayes for Spam Detection: Key Improvements Over Earlier Versions"</a:t>
            </a:r>
            <a:endParaRPr kumimoji="0" lang="en-US" altLang="en-US" sz="320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sz="2400" b="1"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2400" b="1" i="0" u="none" strike="noStrike" cap="none" normalizeH="0" baseline="0" dirty="0">
                <a:ln>
                  <a:noFill/>
                </a:ln>
                <a:solidFill>
                  <a:schemeClr val="tx1"/>
                </a:solidFill>
                <a:effectLst/>
                <a:latin typeface="Arial" panose="020B0604020202020204" pitchFamily="34" charset="0"/>
              </a:rPr>
              <a:t>Better Handling of Text Data</a:t>
            </a:r>
          </a:p>
          <a:p>
            <a:pPr marL="0" marR="0" lvl="0" indent="0" algn="l" defTabSz="914400" rtl="0" eaLnBrk="0" fontAlgn="base" latinLnBrk="0" hangingPunct="0">
              <a:lnSpc>
                <a:spcPct val="100000"/>
              </a:lnSpc>
              <a:spcBef>
                <a:spcPct val="0"/>
              </a:spcBef>
              <a:spcAft>
                <a:spcPct val="0"/>
              </a:spcAft>
              <a:buClrTx/>
              <a:buSzTx/>
              <a:tabLst/>
            </a:pPr>
            <a:endParaRPr lang="en-US" altLang="en-US" sz="2400" dirty="0">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Modern Naïve Bayes classifiers (e.g., Multinomial or Bernoulli Naïve Bayes) are optimized for text classification.</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Use of </a:t>
            </a:r>
            <a:r>
              <a:rPr kumimoji="0" lang="en-US" altLang="en-US" sz="1800" b="1" i="0" u="none" strike="noStrike" cap="none" normalizeH="0" baseline="0" dirty="0">
                <a:ln>
                  <a:noFill/>
                </a:ln>
                <a:solidFill>
                  <a:schemeClr val="tx1"/>
                </a:solidFill>
                <a:effectLst/>
                <a:latin typeface="Arial" panose="020B0604020202020204" pitchFamily="34" charset="0"/>
              </a:rPr>
              <a:t>TF-IDF</a:t>
            </a:r>
            <a:r>
              <a:rPr kumimoji="0" lang="en-US" altLang="en-US" sz="1800" b="0" i="0" u="none" strike="noStrike" cap="none" normalizeH="0" baseline="0" dirty="0">
                <a:ln>
                  <a:noFill/>
                </a:ln>
                <a:solidFill>
                  <a:schemeClr val="tx1"/>
                </a:solidFill>
                <a:effectLst/>
                <a:latin typeface="Arial" panose="020B0604020202020204" pitchFamily="34" charset="0"/>
              </a:rPr>
              <a:t> (Term Frequency-Inverse Document Frequency) helps improve accuracy.</a:t>
            </a:r>
          </a:p>
          <a:p>
            <a:pPr marR="0" lvl="0" algn="l"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2400" b="1" i="0" u="none" strike="noStrike" cap="none" normalizeH="0" baseline="0" dirty="0">
                <a:ln>
                  <a:noFill/>
                </a:ln>
                <a:solidFill>
                  <a:schemeClr val="tx1"/>
                </a:solidFill>
                <a:effectLst/>
                <a:latin typeface="Arial" panose="020B0604020202020204" pitchFamily="34" charset="0"/>
              </a:rPr>
              <a:t>Improved Probability Estimations</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Earlier versions suffered from </a:t>
            </a:r>
            <a:r>
              <a:rPr kumimoji="0" lang="en-US" altLang="en-US" sz="1800" b="1" i="0" u="none" strike="noStrike" cap="none" normalizeH="0" baseline="0" dirty="0">
                <a:ln>
                  <a:noFill/>
                </a:ln>
                <a:solidFill>
                  <a:schemeClr val="tx1"/>
                </a:solidFill>
                <a:effectLst/>
                <a:latin typeface="Arial" panose="020B0604020202020204" pitchFamily="34" charset="0"/>
              </a:rPr>
              <a:t>zero probability issues</a:t>
            </a:r>
            <a:r>
              <a:rPr kumimoji="0" lang="en-US" altLang="en-US" sz="1800" b="0" i="0" u="none" strike="noStrike" cap="none" normalizeH="0" baseline="0" dirty="0">
                <a:ln>
                  <a:noFill/>
                </a:ln>
                <a:solidFill>
                  <a:schemeClr val="tx1"/>
                </a:solidFill>
                <a:effectLst/>
                <a:latin typeface="Arial" panose="020B0604020202020204" pitchFamily="34" charset="0"/>
              </a:rPr>
              <a:t> for unseen words, but </a:t>
            </a:r>
            <a:r>
              <a:rPr kumimoji="0" lang="en-US" altLang="en-US" sz="1800" b="1" i="0" u="none" strike="noStrike" cap="none" normalizeH="0" baseline="0" dirty="0">
                <a:ln>
                  <a:noFill/>
                </a:ln>
                <a:solidFill>
                  <a:schemeClr val="tx1"/>
                </a:solidFill>
                <a:effectLst/>
                <a:latin typeface="Arial" panose="020B0604020202020204" pitchFamily="34" charset="0"/>
              </a:rPr>
              <a:t>Laplace (or additive) smoothing</a:t>
            </a:r>
            <a:r>
              <a:rPr kumimoji="0" lang="en-US" altLang="en-US" sz="1800" b="0" i="0" u="none" strike="noStrike" cap="none" normalizeH="0" baseline="0" dirty="0">
                <a:ln>
                  <a:noFill/>
                </a:ln>
                <a:solidFill>
                  <a:schemeClr val="tx1"/>
                </a:solidFill>
                <a:effectLst/>
                <a:latin typeface="Arial" panose="020B0604020202020204" pitchFamily="34" charset="0"/>
              </a:rPr>
              <a:t> now helps in better estimation</a:t>
            </a:r>
            <a:endParaRPr kumimoji="0" lang="en-US" altLang="en-US" sz="2400" b="0" i="0" u="none" strike="noStrike" cap="none" normalizeH="0" baseline="0" dirty="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Modern Naïve Bayes models incorporate </a:t>
            </a:r>
            <a:r>
              <a:rPr kumimoji="0" lang="en-US" altLang="en-US" sz="1800" b="1" i="0" u="none" strike="noStrike" cap="none" normalizeH="0" baseline="0" dirty="0">
                <a:ln>
                  <a:noFill/>
                </a:ln>
                <a:solidFill>
                  <a:schemeClr val="tx1"/>
                </a:solidFill>
                <a:effectLst/>
                <a:latin typeface="Arial" panose="020B0604020202020204" pitchFamily="34" charset="0"/>
              </a:rPr>
              <a:t>n-grams</a:t>
            </a:r>
            <a:r>
              <a:rPr kumimoji="0" lang="en-US" altLang="en-US" sz="1800" b="0" i="0" u="none" strike="noStrike" cap="none" normalizeH="0" baseline="0" dirty="0">
                <a:ln>
                  <a:noFill/>
                </a:ln>
                <a:solidFill>
                  <a:schemeClr val="tx1"/>
                </a:solidFill>
                <a:effectLst/>
                <a:latin typeface="Arial" panose="020B0604020202020204" pitchFamily="34" charset="0"/>
              </a:rPr>
              <a:t> and </a:t>
            </a:r>
            <a:r>
              <a:rPr kumimoji="0" lang="en-US" altLang="en-US" sz="1800" b="1" i="0" u="none" strike="noStrike" cap="none" normalizeH="0" baseline="0" dirty="0" err="1">
                <a:ln>
                  <a:noFill/>
                </a:ln>
                <a:solidFill>
                  <a:schemeClr val="tx1"/>
                </a:solidFill>
                <a:effectLst/>
                <a:latin typeface="Arial" panose="020B0604020202020204" pitchFamily="34" charset="0"/>
              </a:rPr>
              <a:t>stopword</a:t>
            </a:r>
            <a:r>
              <a:rPr kumimoji="0" lang="en-US" altLang="en-US" sz="1800" b="1" i="0" u="none" strike="noStrike" cap="none" normalizeH="0" baseline="0" dirty="0">
                <a:ln>
                  <a:noFill/>
                </a:ln>
                <a:solidFill>
                  <a:schemeClr val="tx1"/>
                </a:solidFill>
                <a:effectLst/>
                <a:latin typeface="Arial" panose="020B0604020202020204" pitchFamily="34" charset="0"/>
              </a:rPr>
              <a:t> removal</a:t>
            </a:r>
            <a:r>
              <a:rPr kumimoji="0" lang="en-US" altLang="en-US" sz="1800" b="0" i="0" u="none" strike="noStrike" cap="none" normalizeH="0" baseline="0" dirty="0">
                <a:ln>
                  <a:noFill/>
                </a:ln>
                <a:solidFill>
                  <a:schemeClr val="tx1"/>
                </a:solidFill>
                <a:effectLst/>
                <a:latin typeface="Arial" panose="020B0604020202020204" pitchFamily="34" charset="0"/>
              </a:rPr>
              <a:t> to focus on important words in spam detection.</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lang="en-US" altLang="en-US" dirty="0">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lang="en-US" altLang="en-US" dirty="0">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lang="en-US" altLang="en-US" dirty="0">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4" name="Rectangle 1">
            <a:extLst>
              <a:ext uri="{FF2B5EF4-FFF2-40B4-BE49-F238E27FC236}">
                <a16:creationId xmlns:a16="http://schemas.microsoft.com/office/drawing/2014/main" id="{7EC11D57-B409-BDFD-28F9-7E903D6356BA}"/>
              </a:ext>
            </a:extLst>
          </p:cNvPr>
          <p:cNvSpPr>
            <a:spLocks noChangeArrowheads="1"/>
          </p:cNvSpPr>
          <p:nvPr/>
        </p:nvSpPr>
        <p:spPr bwMode="auto">
          <a:xfrm>
            <a:off x="0" y="-323167"/>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569AFB11-AF4D-D96E-10D5-9DEF9B30787A}"/>
              </a:ext>
            </a:extLst>
          </p:cNvPr>
          <p:cNvSpPr>
            <a:spLocks noChangeArrowheads="1"/>
          </p:cNvSpPr>
          <p:nvPr/>
        </p:nvSpPr>
        <p:spPr bwMode="auto">
          <a:xfrm>
            <a:off x="533400" y="3041946"/>
            <a:ext cx="11886587" cy="41549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lang="en-US" altLang="en-US" sz="2400" b="1" dirty="0">
                <a:latin typeface="Arial" panose="020B0604020202020204" pitchFamily="34" charset="0"/>
              </a:rPr>
              <a:t>                                                         </a:t>
            </a:r>
          </a:p>
          <a:p>
            <a:pPr defTabSz="914400" eaLnBrk="0" fontAlgn="base" hangingPunct="0">
              <a:spcBef>
                <a:spcPct val="0"/>
              </a:spcBef>
              <a:spcAft>
                <a:spcPct val="0"/>
              </a:spcAft>
            </a:pPr>
            <a:endParaRPr kumimoji="0" lang="en-US" altLang="en-US" sz="2400" b="1" i="0" u="none" strike="noStrike" cap="none" normalizeH="0" baseline="0" dirty="0">
              <a:ln>
                <a:noFill/>
              </a:ln>
              <a:solidFill>
                <a:schemeClr val="tx1"/>
              </a:solidFill>
              <a:effectLst/>
              <a:latin typeface="Arial" panose="020B0604020202020204" pitchFamily="34" charset="0"/>
            </a:endParaRPr>
          </a:p>
          <a:p>
            <a:pPr defTabSz="914400" eaLnBrk="0" fontAlgn="base" hangingPunct="0">
              <a:spcBef>
                <a:spcPct val="0"/>
              </a:spcBef>
              <a:spcAft>
                <a:spcPct val="0"/>
              </a:spcAft>
            </a:pPr>
            <a:endParaRPr kumimoji="0" lang="en-US" altLang="en-US" sz="2400" b="1" i="0" u="none" strike="noStrike" cap="none" normalizeH="0" baseline="0" dirty="0">
              <a:ln>
                <a:noFill/>
              </a:ln>
              <a:solidFill>
                <a:schemeClr val="tx1"/>
              </a:solidFill>
              <a:effectLst/>
              <a:latin typeface="Arial" panose="020B0604020202020204" pitchFamily="34" charset="0"/>
            </a:endParaRPr>
          </a:p>
          <a:p>
            <a:pPr defTabSz="914400" eaLnBrk="0" fontAlgn="base" hangingPunct="0">
              <a:spcBef>
                <a:spcPct val="0"/>
              </a:spcBef>
              <a:spcAft>
                <a:spcPct val="0"/>
              </a:spcAft>
            </a:pPr>
            <a:endParaRPr kumimoji="0" lang="en-US" altLang="en-US" sz="2400" b="1" i="0" u="none" strike="noStrike" cap="none" normalizeH="0" baseline="0" dirty="0">
              <a:ln>
                <a:noFill/>
              </a:ln>
              <a:solidFill>
                <a:schemeClr val="tx1"/>
              </a:solidFill>
              <a:effectLst/>
              <a:latin typeface="Arial" panose="020B0604020202020204" pitchFamily="34" charset="0"/>
            </a:endParaRPr>
          </a:p>
          <a:p>
            <a:pPr defTabSz="914400" eaLnBrk="0" fontAlgn="base" hangingPunct="0">
              <a:spcBef>
                <a:spcPct val="0"/>
              </a:spcBef>
              <a:spcAft>
                <a:spcPct val="0"/>
              </a:spcAft>
            </a:pPr>
            <a:r>
              <a:rPr kumimoji="0" lang="en-US" altLang="en-US" sz="2400" b="1" i="0" u="none" strike="noStrike" cap="none" normalizeH="0" baseline="0" dirty="0">
                <a:ln>
                  <a:noFill/>
                </a:ln>
                <a:solidFill>
                  <a:schemeClr val="tx1"/>
                </a:solidFill>
                <a:effectLst/>
                <a:latin typeface="Arial" panose="020B0604020202020204" pitchFamily="34" charset="0"/>
              </a:rPr>
              <a:t>Faster &amp; More Scalable</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2400" b="0" i="0" u="none" strike="noStrike" cap="none" normalizeH="0" baseline="0" dirty="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The latest implementations use </a:t>
            </a:r>
            <a:r>
              <a:rPr kumimoji="0" lang="en-US" altLang="en-US" sz="1800" b="1" i="0" u="none" strike="noStrike" cap="none" normalizeH="0" baseline="0" dirty="0">
                <a:ln>
                  <a:noFill/>
                </a:ln>
                <a:solidFill>
                  <a:schemeClr val="tx1"/>
                </a:solidFill>
                <a:effectLst/>
                <a:latin typeface="Arial" panose="020B0604020202020204" pitchFamily="34" charset="0"/>
              </a:rPr>
              <a:t>efficient matrix operations</a:t>
            </a:r>
            <a:r>
              <a:rPr kumimoji="0" lang="en-US" altLang="en-US" sz="1800" b="0" i="0" u="none" strike="noStrike" cap="none" normalizeH="0" baseline="0" dirty="0">
                <a:ln>
                  <a:noFill/>
                </a:ln>
                <a:solidFill>
                  <a:schemeClr val="tx1"/>
                </a:solidFill>
                <a:effectLst/>
                <a:latin typeface="Arial" panose="020B0604020202020204" pitchFamily="34" charset="0"/>
              </a:rPr>
              <a:t>, making them scalable for large datasets.</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2400" b="1" i="0" u="none" strike="noStrike" cap="none" normalizeH="0" baseline="0" dirty="0">
                <a:ln>
                  <a:noFill/>
                </a:ln>
                <a:solidFill>
                  <a:schemeClr val="tx1"/>
                </a:solidFill>
                <a:effectLst/>
                <a:latin typeface="Arial" panose="020B0604020202020204" pitchFamily="34" charset="0"/>
              </a:rPr>
              <a:t>Handles Noisy Data Better</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2400" b="0" i="0" u="none" strike="noStrike" cap="none" normalizeH="0" baseline="0" dirty="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Improvements in handling </a:t>
            </a:r>
            <a:r>
              <a:rPr kumimoji="0" lang="en-US" altLang="en-US" sz="1800" b="1" i="0" u="none" strike="noStrike" cap="none" normalizeH="0" baseline="0" dirty="0">
                <a:ln>
                  <a:noFill/>
                </a:ln>
                <a:solidFill>
                  <a:schemeClr val="tx1"/>
                </a:solidFill>
                <a:effectLst/>
                <a:latin typeface="Arial" panose="020B0604020202020204" pitchFamily="34" charset="0"/>
              </a:rPr>
              <a:t>misspelled words, spam variations, and adversarial content</a:t>
            </a:r>
            <a:r>
              <a:rPr kumimoji="0" lang="en-US" altLang="en-US" sz="1800" b="0" i="0" u="none" strike="noStrike" cap="none" normalizeH="0" baseline="0" dirty="0">
                <a:ln>
                  <a:noFill/>
                </a:ln>
                <a:solidFill>
                  <a:schemeClr val="tx1"/>
                </a:solidFill>
                <a:effectLst/>
                <a:latin typeface="Arial" panose="020B0604020202020204" pitchFamily="34" charset="0"/>
              </a:rPr>
              <a:t> make it more robust.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94082004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advTm="100">
        <p:split orient="vert"/>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9F4BE"/>
            </a:solid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DE6"/>
            </a:solidFill>
          </p:spPr>
        </p:sp>
      </p:grpSp>
      <p:sp>
        <p:nvSpPr>
          <p:cNvPr id="6" name="Freeform 6" descr="preencoded.png">
            <a:hlinkClick r:id="rId2" tooltip="https://gamma.app/?utm_source=made-with-gamma"/>
          </p:cNvPr>
          <p:cNvSpPr/>
          <p:nvPr/>
        </p:nvSpPr>
        <p:spPr>
          <a:xfrm>
            <a:off x="16049019" y="9686925"/>
            <a:ext cx="2153256" cy="514350"/>
          </a:xfrm>
          <a:custGeom>
            <a:avLst/>
            <a:gdLst/>
            <a:ahLst/>
            <a:cxnLst/>
            <a:rect l="l" t="t" r="r" b="b"/>
            <a:pathLst>
              <a:path w="2153256" h="514350">
                <a:moveTo>
                  <a:pt x="0" y="0"/>
                </a:moveTo>
                <a:lnTo>
                  <a:pt x="2153256" y="0"/>
                </a:lnTo>
                <a:lnTo>
                  <a:pt x="2153256" y="514350"/>
                </a:lnTo>
                <a:lnTo>
                  <a:pt x="0" y="514350"/>
                </a:lnTo>
                <a:lnTo>
                  <a:pt x="0" y="0"/>
                </a:lnTo>
                <a:close/>
              </a:path>
            </a:pathLst>
          </a:custGeom>
          <a:blipFill>
            <a:blip r:embed="rId3"/>
            <a:stretch>
              <a:fillRect/>
            </a:stretch>
          </a:blipFill>
        </p:spPr>
      </p:sp>
      <p:sp>
        <p:nvSpPr>
          <p:cNvPr id="7" name="Freeform 7" descr="preencoded.png"/>
          <p:cNvSpPr/>
          <p:nvPr/>
        </p:nvSpPr>
        <p:spPr>
          <a:xfrm>
            <a:off x="11430000" y="0"/>
            <a:ext cx="6858000" cy="10287000"/>
          </a:xfrm>
          <a:custGeom>
            <a:avLst/>
            <a:gdLst/>
            <a:ahLst/>
            <a:cxnLst/>
            <a:rect l="l" t="t" r="r" b="b"/>
            <a:pathLst>
              <a:path w="6858000" h="10287000">
                <a:moveTo>
                  <a:pt x="0" y="0"/>
                </a:moveTo>
                <a:lnTo>
                  <a:pt x="6858000" y="0"/>
                </a:lnTo>
                <a:lnTo>
                  <a:pt x="6858000" y="10287000"/>
                </a:lnTo>
                <a:lnTo>
                  <a:pt x="0" y="10287000"/>
                </a:lnTo>
                <a:lnTo>
                  <a:pt x="0" y="0"/>
                </a:lnTo>
                <a:close/>
              </a:path>
            </a:pathLst>
          </a:custGeom>
          <a:blipFill>
            <a:blip r:embed="rId4"/>
            <a:stretch>
              <a:fillRect/>
            </a:stretch>
          </a:blipFill>
        </p:spPr>
      </p:sp>
      <p:grpSp>
        <p:nvGrpSpPr>
          <p:cNvPr id="8" name="Group 8"/>
          <p:cNvGrpSpPr/>
          <p:nvPr/>
        </p:nvGrpSpPr>
        <p:grpSpPr>
          <a:xfrm>
            <a:off x="992238" y="3137595"/>
            <a:ext cx="9445526" cy="1771947"/>
            <a:chOff x="0" y="0"/>
            <a:chExt cx="12594035" cy="2362597"/>
          </a:xfrm>
        </p:grpSpPr>
        <p:sp>
          <p:nvSpPr>
            <p:cNvPr id="9" name="Freeform 9"/>
            <p:cNvSpPr/>
            <p:nvPr/>
          </p:nvSpPr>
          <p:spPr>
            <a:xfrm>
              <a:off x="0" y="0"/>
              <a:ext cx="12594035" cy="2362597"/>
            </a:xfrm>
            <a:custGeom>
              <a:avLst/>
              <a:gdLst/>
              <a:ahLst/>
              <a:cxnLst/>
              <a:rect l="l" t="t" r="r" b="b"/>
              <a:pathLst>
                <a:path w="12594035" h="2362597">
                  <a:moveTo>
                    <a:pt x="0" y="0"/>
                  </a:moveTo>
                  <a:lnTo>
                    <a:pt x="12594035" y="0"/>
                  </a:lnTo>
                  <a:lnTo>
                    <a:pt x="12594035" y="2362597"/>
                  </a:lnTo>
                  <a:lnTo>
                    <a:pt x="0" y="2362597"/>
                  </a:lnTo>
                  <a:close/>
                </a:path>
              </a:pathLst>
            </a:custGeom>
            <a:solidFill>
              <a:srgbClr val="000000">
                <a:alpha val="0"/>
              </a:srgbClr>
            </a:solidFill>
          </p:spPr>
        </p:sp>
        <p:sp>
          <p:nvSpPr>
            <p:cNvPr id="10" name="TextBox 10"/>
            <p:cNvSpPr txBox="1"/>
            <p:nvPr/>
          </p:nvSpPr>
          <p:spPr>
            <a:xfrm>
              <a:off x="0" y="-57150"/>
              <a:ext cx="12594035" cy="2419747"/>
            </a:xfrm>
            <a:prstGeom prst="rect">
              <a:avLst/>
            </a:prstGeom>
          </p:spPr>
          <p:txBody>
            <a:bodyPr lIns="0" tIns="0" rIns="0" bIns="0" rtlCol="0" anchor="t"/>
            <a:lstStyle/>
            <a:p>
              <a:pPr algn="l">
                <a:lnSpc>
                  <a:spcPts val="6937"/>
                </a:lnSpc>
              </a:pPr>
              <a:r>
                <a:rPr lang="en-US" sz="5562" b="1">
                  <a:solidFill>
                    <a:srgbClr val="233939"/>
                  </a:solidFill>
                  <a:latin typeface="Arimo Bold"/>
                  <a:ea typeface="Arimo Bold"/>
                  <a:cs typeface="Arimo Bold"/>
                  <a:sym typeface="Arimo Bold"/>
                </a:rPr>
                <a:t>Conclusion and Next Steps</a:t>
              </a:r>
            </a:p>
          </p:txBody>
        </p:sp>
      </p:grpSp>
      <p:grpSp>
        <p:nvGrpSpPr>
          <p:cNvPr id="11" name="Group 11"/>
          <p:cNvGrpSpPr/>
          <p:nvPr/>
        </p:nvGrpSpPr>
        <p:grpSpPr>
          <a:xfrm>
            <a:off x="992238" y="5334744"/>
            <a:ext cx="9445526" cy="1814512"/>
            <a:chOff x="0" y="0"/>
            <a:chExt cx="12594035" cy="2419350"/>
          </a:xfrm>
        </p:grpSpPr>
        <p:sp>
          <p:nvSpPr>
            <p:cNvPr id="12" name="Freeform 12"/>
            <p:cNvSpPr/>
            <p:nvPr/>
          </p:nvSpPr>
          <p:spPr>
            <a:xfrm>
              <a:off x="0" y="0"/>
              <a:ext cx="12594035" cy="2419350"/>
            </a:xfrm>
            <a:custGeom>
              <a:avLst/>
              <a:gdLst/>
              <a:ahLst/>
              <a:cxnLst/>
              <a:rect l="l" t="t" r="r" b="b"/>
              <a:pathLst>
                <a:path w="12594035" h="2419350">
                  <a:moveTo>
                    <a:pt x="0" y="0"/>
                  </a:moveTo>
                  <a:lnTo>
                    <a:pt x="12594035" y="0"/>
                  </a:lnTo>
                  <a:lnTo>
                    <a:pt x="12594035" y="2419350"/>
                  </a:lnTo>
                  <a:lnTo>
                    <a:pt x="0" y="2419350"/>
                  </a:lnTo>
                  <a:close/>
                </a:path>
              </a:pathLst>
            </a:custGeom>
            <a:solidFill>
              <a:srgbClr val="000000">
                <a:alpha val="0"/>
              </a:srgbClr>
            </a:solidFill>
          </p:spPr>
        </p:sp>
        <p:sp>
          <p:nvSpPr>
            <p:cNvPr id="13" name="TextBox 13"/>
            <p:cNvSpPr txBox="1"/>
            <p:nvPr/>
          </p:nvSpPr>
          <p:spPr>
            <a:xfrm>
              <a:off x="0" y="-142875"/>
              <a:ext cx="12594035" cy="2562225"/>
            </a:xfrm>
            <a:prstGeom prst="rect">
              <a:avLst/>
            </a:prstGeom>
          </p:spPr>
          <p:txBody>
            <a:bodyPr lIns="0" tIns="0" rIns="0" bIns="0" rtlCol="0" anchor="t"/>
            <a:lstStyle/>
            <a:p>
              <a:pPr algn="l">
                <a:lnSpc>
                  <a:spcPts val="3562"/>
                </a:lnSpc>
              </a:pPr>
              <a:r>
                <a:rPr lang="en-US" sz="2187">
                  <a:solidFill>
                    <a:srgbClr val="3B4E4E"/>
                  </a:solidFill>
                  <a:latin typeface="Overpass Light"/>
                  <a:ea typeface="Overpass Light"/>
                  <a:cs typeface="Overpass Light"/>
                  <a:sym typeface="Overpass Light"/>
                </a:rPr>
                <a:t>This presentation explored various techniques for SMS spam detection, demonstrating the evolution of systems from simple to more sophisticated. Continued research is needed to stay ahead of evolving spam tactics and enhance system robustness.</a:t>
              </a:r>
            </a:p>
          </p:txBody>
        </p:sp>
      </p:gr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advTm="100">
        <p:split orient="vert"/>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gradFill rotWithShape="1">
          <a:gsLst>
            <a:gs pos="46000">
              <a:srgbClr val="E6E494"/>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E16FD4-E8C3-12C5-42F1-D28EED36FF5D}"/>
              </a:ext>
            </a:extLst>
          </p:cNvPr>
          <p:cNvSpPr>
            <a:spLocks noGrp="1"/>
          </p:cNvSpPr>
          <p:nvPr>
            <p:ph type="title"/>
          </p:nvPr>
        </p:nvSpPr>
        <p:spPr>
          <a:xfrm>
            <a:off x="2286000" y="3924300"/>
            <a:ext cx="14404913" cy="1650721"/>
          </a:xfrm>
        </p:spPr>
        <p:txBody>
          <a:bodyPr/>
          <a:lstStyle/>
          <a:p>
            <a:r>
              <a:rPr lang="en-IN" dirty="0"/>
              <a:t>                               THANK YOU</a:t>
            </a:r>
          </a:p>
        </p:txBody>
      </p:sp>
    </p:spTree>
    <p:extLst>
      <p:ext uri="{BB962C8B-B14F-4D97-AF65-F5344CB8AC3E}">
        <p14:creationId xmlns:p14="http://schemas.microsoft.com/office/powerpoint/2010/main" val="337576661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advTm="100">
        <p:split orient="vert"/>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lumMod val="95000"/>
              </a:schemeClr>
            </a:gs>
            <a:gs pos="100000">
              <a:srgbClr val="E6E494"/>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8A15F7-7A07-7116-CFC5-D268CFD903F6}"/>
              </a:ext>
            </a:extLst>
          </p:cNvPr>
          <p:cNvSpPr>
            <a:spLocks noGrp="1"/>
          </p:cNvSpPr>
          <p:nvPr>
            <p:ph type="title"/>
          </p:nvPr>
        </p:nvSpPr>
        <p:spPr>
          <a:xfrm>
            <a:off x="1981200" y="1429987"/>
            <a:ext cx="14119119" cy="2037113"/>
          </a:xfrm>
        </p:spPr>
        <p:txBody>
          <a:bodyPr>
            <a:noAutofit/>
          </a:bodyPr>
          <a:lstStyle/>
          <a:p>
            <a:r>
              <a:rPr lang="en-IN" dirty="0"/>
              <a:t>PROJECT GUIDE : M.SUJANI</a:t>
            </a:r>
            <a:br>
              <a:rPr lang="en-IN" dirty="0"/>
            </a:br>
            <a:br>
              <a:rPr lang="en-IN" dirty="0"/>
            </a:br>
            <a:r>
              <a:rPr lang="en-IN" dirty="0"/>
              <a:t>OUR TEAM MEMBERS:</a:t>
            </a:r>
            <a:br>
              <a:rPr lang="en-IN" dirty="0"/>
            </a:br>
            <a:endParaRPr lang="en-IN" dirty="0"/>
          </a:p>
        </p:txBody>
      </p:sp>
      <p:sp>
        <p:nvSpPr>
          <p:cNvPr id="3" name="Subtitle 2">
            <a:extLst>
              <a:ext uri="{FF2B5EF4-FFF2-40B4-BE49-F238E27FC236}">
                <a16:creationId xmlns:a16="http://schemas.microsoft.com/office/drawing/2014/main" id="{CEA1FAF4-A0D0-CEA6-C24D-4C0810417FED}"/>
              </a:ext>
            </a:extLst>
          </p:cNvPr>
          <p:cNvSpPr>
            <a:spLocks noGrp="1"/>
          </p:cNvSpPr>
          <p:nvPr>
            <p:ph idx="1"/>
          </p:nvPr>
        </p:nvSpPr>
        <p:spPr>
          <a:xfrm>
            <a:off x="2177369" y="3467100"/>
            <a:ext cx="14404913" cy="5257799"/>
          </a:xfrm>
        </p:spPr>
        <p:txBody>
          <a:bodyPr>
            <a:noAutofit/>
          </a:bodyPr>
          <a:lstStyle/>
          <a:p>
            <a:r>
              <a:rPr lang="en-IN" sz="3600" dirty="0"/>
              <a:t>D UDAYA BHASKAR</a:t>
            </a:r>
          </a:p>
          <a:p>
            <a:r>
              <a:rPr lang="en-IN" sz="3600" dirty="0"/>
              <a:t>K HARSHA VARDHAN</a:t>
            </a:r>
          </a:p>
          <a:p>
            <a:r>
              <a:rPr lang="en-IN" sz="3600" dirty="0"/>
              <a:t>P SOMANADH</a:t>
            </a:r>
          </a:p>
          <a:p>
            <a:r>
              <a:rPr lang="en-IN" sz="3600" dirty="0"/>
              <a:t>P NIKHILESH</a:t>
            </a:r>
          </a:p>
          <a:p>
            <a:r>
              <a:rPr lang="en-IN" sz="3600" dirty="0"/>
              <a:t>G NITHIN BHARGAV</a:t>
            </a:r>
          </a:p>
          <a:p>
            <a:endParaRPr lang="en-IN" sz="3600" dirty="0"/>
          </a:p>
          <a:p>
            <a:endParaRPr lang="en-IN" sz="3600" dirty="0"/>
          </a:p>
        </p:txBody>
      </p:sp>
    </p:spTree>
    <p:extLst>
      <p:ext uri="{BB962C8B-B14F-4D97-AF65-F5344CB8AC3E}">
        <p14:creationId xmlns:p14="http://schemas.microsoft.com/office/powerpoint/2010/main" val="188245427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advTm="100">
        <p:split orient="vert"/>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100000">
              <a:srgbClr val="E6E494"/>
            </a:gs>
            <a:gs pos="100000">
              <a:schemeClr val="bg1">
                <a:lumMod val="95000"/>
              </a:schemeClr>
            </a:gs>
            <a:gs pos="100000">
              <a:schemeClr val="bg1">
                <a:shade val="80000"/>
                <a:lumMod val="108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1537AE-B89F-F1DB-B600-9C43560FB5FD}"/>
              </a:ext>
            </a:extLst>
          </p:cNvPr>
          <p:cNvSpPr txBox="1"/>
          <p:nvPr/>
        </p:nvSpPr>
        <p:spPr>
          <a:xfrm>
            <a:off x="4114800" y="0"/>
            <a:ext cx="9305191" cy="9576019"/>
          </a:xfrm>
          <a:prstGeom prst="rect">
            <a:avLst/>
          </a:prstGeom>
          <a:noFill/>
        </p:spPr>
        <p:txBody>
          <a:bodyPr wrap="square">
            <a:spAutoFit/>
          </a:bodyPr>
          <a:lstStyle/>
          <a:p>
            <a:pPr algn="ctr">
              <a:lnSpc>
                <a:spcPct val="107000"/>
              </a:lnSpc>
              <a:spcAft>
                <a:spcPts val="800"/>
              </a:spcAft>
            </a:pPr>
            <a:r>
              <a:rPr lang="en-IN" sz="2400" b="1" dirty="0">
                <a:effectLst/>
                <a:latin typeface="Times New Roman" panose="02020603050405020304" pitchFamily="18" charset="0"/>
                <a:ea typeface="Times New Roman" panose="02020603050405020304" pitchFamily="18" charset="0"/>
                <a:cs typeface="Aptos" panose="020B0004020202020204" pitchFamily="34" charset="0"/>
              </a:rPr>
              <a:t>SMS Spam Detection System Using ML</a:t>
            </a:r>
            <a:endParaRPr lang="en-IN" sz="1600" dirty="0">
              <a:effectLst/>
              <a:latin typeface="Aptos" panose="020B0004020202020204" pitchFamily="34" charset="0"/>
              <a:ea typeface="Aptos" panose="020B0004020202020204" pitchFamily="34" charset="0"/>
              <a:cs typeface="Aptos" panose="020B0004020202020204" pitchFamily="34" charset="0"/>
            </a:endParaRPr>
          </a:p>
          <a:p>
            <a:pPr>
              <a:lnSpc>
                <a:spcPct val="107000"/>
              </a:lnSpc>
              <a:spcAft>
                <a:spcPts val="800"/>
              </a:spcAft>
            </a:pPr>
            <a:r>
              <a:rPr lang="en-IN" sz="2000" b="1" dirty="0">
                <a:effectLst/>
                <a:latin typeface="Times New Roman" panose="02020603050405020304" pitchFamily="18" charset="0"/>
                <a:ea typeface="Times New Roman" panose="02020603050405020304" pitchFamily="18" charset="0"/>
                <a:cs typeface="Aptos" panose="020B0004020202020204" pitchFamily="34" charset="0"/>
              </a:rPr>
              <a:t> </a:t>
            </a:r>
            <a:endParaRPr lang="en-IN" sz="1600" dirty="0">
              <a:effectLst/>
              <a:latin typeface="Aptos" panose="020B0004020202020204" pitchFamily="34" charset="0"/>
              <a:ea typeface="Aptos" panose="020B0004020202020204" pitchFamily="34" charset="0"/>
              <a:cs typeface="Aptos" panose="020B0004020202020204" pitchFamily="34" charset="0"/>
            </a:endParaRPr>
          </a:p>
          <a:p>
            <a:pPr>
              <a:lnSpc>
                <a:spcPct val="107000"/>
              </a:lnSpc>
              <a:spcAft>
                <a:spcPts val="800"/>
              </a:spcAft>
            </a:pPr>
            <a:r>
              <a:rPr lang="en-IN" sz="2000" b="1" dirty="0">
                <a:effectLst/>
                <a:latin typeface="Times New Roman" panose="02020603050405020304" pitchFamily="18" charset="0"/>
                <a:ea typeface="Times New Roman" panose="02020603050405020304" pitchFamily="18" charset="0"/>
                <a:cs typeface="Aptos" panose="020B0004020202020204" pitchFamily="34" charset="0"/>
              </a:rPr>
              <a:t>Abstract:</a:t>
            </a:r>
            <a:endParaRPr lang="en-IN" sz="2000" dirty="0">
              <a:effectLst/>
              <a:latin typeface="Aptos" panose="020B0004020202020204" pitchFamily="34" charset="0"/>
              <a:ea typeface="Aptos" panose="020B0004020202020204" pitchFamily="34" charset="0"/>
              <a:cs typeface="Aptos" panose="020B0004020202020204" pitchFamily="34" charset="0"/>
            </a:endParaRPr>
          </a:p>
          <a:p>
            <a:pPr>
              <a:lnSpc>
                <a:spcPct val="200000"/>
              </a:lnSpc>
              <a:spcAft>
                <a:spcPts val="800"/>
              </a:spcAft>
            </a:pPr>
            <a:r>
              <a:rPr lang="en-IN" sz="2000" dirty="0">
                <a:effectLst/>
                <a:latin typeface="Times New Roman" panose="02020603050405020304" pitchFamily="18" charset="0"/>
                <a:ea typeface="Times New Roman" panose="02020603050405020304" pitchFamily="18" charset="0"/>
                <a:cs typeface="Aptos" panose="020B0004020202020204" pitchFamily="34" charset="0"/>
              </a:rPr>
              <a:t>This project uses machine learning and natural language processing to identify and filter spam SMS messages. By analysing text features such as word frequency, patterns, and sender details, the system classifies messages as spam or legitimate. This helps users manage their messages effectively and prevents phishing scams.</a:t>
            </a:r>
            <a:endParaRPr lang="en-IN" sz="2000" dirty="0">
              <a:effectLst/>
              <a:latin typeface="Aptos" panose="020B0004020202020204" pitchFamily="34" charset="0"/>
              <a:ea typeface="Aptos" panose="020B0004020202020204" pitchFamily="34" charset="0"/>
              <a:cs typeface="Aptos" panose="020B0004020202020204" pitchFamily="34" charset="0"/>
            </a:endParaRPr>
          </a:p>
          <a:p>
            <a:pPr>
              <a:lnSpc>
                <a:spcPct val="200000"/>
              </a:lnSpc>
              <a:spcAft>
                <a:spcPts val="800"/>
              </a:spcAft>
            </a:pPr>
            <a:r>
              <a:rPr lang="en-IN" sz="2000" b="1" dirty="0">
                <a:effectLst/>
                <a:latin typeface="Times New Roman" panose="02020603050405020304" pitchFamily="18" charset="0"/>
                <a:ea typeface="Times New Roman" panose="02020603050405020304" pitchFamily="18" charset="0"/>
                <a:cs typeface="Aptos" panose="020B0004020202020204" pitchFamily="34" charset="0"/>
              </a:rPr>
              <a:t>Applications:</a:t>
            </a:r>
            <a:endParaRPr lang="en-IN" sz="2000" dirty="0">
              <a:effectLst/>
              <a:latin typeface="Aptos" panose="020B0004020202020204" pitchFamily="34" charset="0"/>
              <a:ea typeface="Aptos" panose="020B0004020202020204" pitchFamily="34" charset="0"/>
              <a:cs typeface="Aptos" panose="020B0004020202020204" pitchFamily="34" charset="0"/>
            </a:endParaRPr>
          </a:p>
          <a:p>
            <a:pPr marL="342900" lvl="0" indent="-342900">
              <a:lnSpc>
                <a:spcPct val="200000"/>
              </a:lnSpc>
              <a:spcAft>
                <a:spcPts val="800"/>
              </a:spcAft>
              <a:buSzPts val="1000"/>
              <a:buFont typeface="Arial" panose="020B0604020202020204" pitchFamily="34" charset="0"/>
              <a:buChar char="●"/>
            </a:pPr>
            <a:r>
              <a:rPr lang="en-IN" sz="2000" dirty="0">
                <a:effectLst/>
                <a:latin typeface="Times New Roman" panose="02020603050405020304" pitchFamily="18" charset="0"/>
                <a:ea typeface="Times New Roman" panose="02020603050405020304" pitchFamily="18" charset="0"/>
                <a:cs typeface="Noto Sans Symbols"/>
              </a:rPr>
              <a:t>Preventing phishing and fraudulent messages.</a:t>
            </a:r>
            <a:endParaRPr lang="en-IN" sz="2000" dirty="0">
              <a:effectLst/>
              <a:latin typeface="Noto Sans Symbols"/>
              <a:ea typeface="Noto Sans Symbols"/>
              <a:cs typeface="Noto Sans Symbols"/>
            </a:endParaRPr>
          </a:p>
          <a:p>
            <a:pPr marL="342900" lvl="0" indent="-342900">
              <a:lnSpc>
                <a:spcPct val="200000"/>
              </a:lnSpc>
              <a:spcAft>
                <a:spcPts val="800"/>
              </a:spcAft>
              <a:buSzPts val="1000"/>
              <a:buFont typeface="Arial" panose="020B0604020202020204" pitchFamily="34" charset="0"/>
              <a:buChar char="●"/>
            </a:pPr>
            <a:r>
              <a:rPr lang="en-IN" sz="2000" dirty="0">
                <a:effectLst/>
                <a:latin typeface="Times New Roman" panose="02020603050405020304" pitchFamily="18" charset="0"/>
                <a:ea typeface="Times New Roman" panose="02020603050405020304" pitchFamily="18" charset="0"/>
                <a:cs typeface="Noto Sans Symbols"/>
              </a:rPr>
              <a:t>Enhancing mobile user experience.</a:t>
            </a:r>
            <a:endParaRPr lang="en-IN" sz="2000" dirty="0">
              <a:effectLst/>
              <a:latin typeface="Noto Sans Symbols"/>
              <a:ea typeface="Noto Sans Symbols"/>
              <a:cs typeface="Noto Sans Symbols"/>
            </a:endParaRPr>
          </a:p>
          <a:p>
            <a:pPr marL="342900" lvl="0" indent="-342900">
              <a:lnSpc>
                <a:spcPct val="200000"/>
              </a:lnSpc>
              <a:spcAft>
                <a:spcPts val="800"/>
              </a:spcAft>
              <a:buSzPts val="1000"/>
              <a:buFont typeface="Arial" panose="020B0604020202020204" pitchFamily="34" charset="0"/>
              <a:buChar char="●"/>
            </a:pPr>
            <a:r>
              <a:rPr lang="en-IN" sz="2000" dirty="0">
                <a:effectLst/>
                <a:latin typeface="Times New Roman" panose="02020603050405020304" pitchFamily="18" charset="0"/>
                <a:ea typeface="Times New Roman" panose="02020603050405020304" pitchFamily="18" charset="0"/>
                <a:cs typeface="Noto Sans Symbols"/>
              </a:rPr>
              <a:t>Automating spam filtering in messaging apps.</a:t>
            </a:r>
            <a:endParaRPr lang="en-IN" sz="2000" dirty="0">
              <a:effectLst/>
              <a:latin typeface="Noto Sans Symbols"/>
              <a:ea typeface="Noto Sans Symbols"/>
              <a:cs typeface="Noto Sans Symbols"/>
            </a:endParaRPr>
          </a:p>
          <a:p>
            <a:pPr>
              <a:lnSpc>
                <a:spcPct val="200000"/>
              </a:lnSpc>
              <a:spcAft>
                <a:spcPts val="800"/>
              </a:spcAft>
            </a:pPr>
            <a:r>
              <a:rPr lang="en-IN" sz="2000" b="1" dirty="0">
                <a:effectLst/>
                <a:latin typeface="Times New Roman" panose="02020603050405020304" pitchFamily="18" charset="0"/>
                <a:ea typeface="Times New Roman" panose="02020603050405020304" pitchFamily="18" charset="0"/>
                <a:cs typeface="Aptos" panose="020B0004020202020204" pitchFamily="34" charset="0"/>
              </a:rPr>
              <a:t>Technologies:</a:t>
            </a:r>
            <a:endParaRPr lang="en-IN" sz="2000" dirty="0">
              <a:effectLst/>
              <a:latin typeface="Aptos" panose="020B0004020202020204" pitchFamily="34" charset="0"/>
              <a:ea typeface="Aptos" panose="020B0004020202020204" pitchFamily="34" charset="0"/>
              <a:cs typeface="Aptos" panose="020B0004020202020204" pitchFamily="34" charset="0"/>
            </a:endParaRPr>
          </a:p>
          <a:p>
            <a:pPr marL="342900" lvl="0" indent="-342900">
              <a:lnSpc>
                <a:spcPct val="200000"/>
              </a:lnSpc>
              <a:spcAft>
                <a:spcPts val="800"/>
              </a:spcAft>
              <a:buSzPts val="1000"/>
              <a:buFont typeface="Arial" panose="020B0604020202020204" pitchFamily="34" charset="0"/>
              <a:buChar char="●"/>
            </a:pPr>
            <a:r>
              <a:rPr lang="en-IN" sz="2000" dirty="0">
                <a:effectLst/>
                <a:latin typeface="Times New Roman" panose="02020603050405020304" pitchFamily="18" charset="0"/>
                <a:ea typeface="Times New Roman" panose="02020603050405020304" pitchFamily="18" charset="0"/>
                <a:cs typeface="Noto Sans Symbols"/>
              </a:rPr>
              <a:t>NLP libraries (NLTK, </a:t>
            </a:r>
            <a:r>
              <a:rPr lang="en-IN" sz="2000" dirty="0" err="1">
                <a:effectLst/>
                <a:latin typeface="Times New Roman" panose="02020603050405020304" pitchFamily="18" charset="0"/>
                <a:ea typeface="Times New Roman" panose="02020603050405020304" pitchFamily="18" charset="0"/>
                <a:cs typeface="Noto Sans Symbols"/>
              </a:rPr>
              <a:t>TextBlob</a:t>
            </a:r>
            <a:r>
              <a:rPr lang="en-IN" sz="2000" dirty="0">
                <a:effectLst/>
                <a:latin typeface="Times New Roman" panose="02020603050405020304" pitchFamily="18" charset="0"/>
                <a:ea typeface="Times New Roman" panose="02020603050405020304" pitchFamily="18" charset="0"/>
                <a:cs typeface="Noto Sans Symbols"/>
              </a:rPr>
              <a:t>).</a:t>
            </a:r>
            <a:endParaRPr lang="en-IN" sz="2000" dirty="0">
              <a:effectLst/>
              <a:latin typeface="Noto Sans Symbols"/>
              <a:ea typeface="Noto Sans Symbols"/>
              <a:cs typeface="Noto Sans Symbols"/>
            </a:endParaRPr>
          </a:p>
          <a:p>
            <a:pPr marL="342900" lvl="0" indent="-342900">
              <a:lnSpc>
                <a:spcPct val="200000"/>
              </a:lnSpc>
              <a:spcAft>
                <a:spcPts val="800"/>
              </a:spcAft>
              <a:buSzPts val="1000"/>
              <a:buFont typeface="Arial" panose="020B0604020202020204" pitchFamily="34" charset="0"/>
              <a:buChar char="●"/>
            </a:pPr>
            <a:r>
              <a:rPr lang="en-IN" sz="2000" dirty="0">
                <a:effectLst/>
                <a:latin typeface="Times New Roman" panose="02020603050405020304" pitchFamily="18" charset="0"/>
                <a:ea typeface="Times New Roman" panose="02020603050405020304" pitchFamily="18" charset="0"/>
                <a:cs typeface="Noto Sans Symbols"/>
              </a:rPr>
              <a:t>Classification models like Naive Bayes and SVM.</a:t>
            </a:r>
            <a:endParaRPr lang="en-IN" sz="2000" dirty="0">
              <a:effectLst/>
              <a:latin typeface="Noto Sans Symbols"/>
              <a:ea typeface="Noto Sans Symbols"/>
              <a:cs typeface="Noto Sans Symbols"/>
            </a:endParaRPr>
          </a:p>
          <a:p>
            <a:pPr>
              <a:lnSpc>
                <a:spcPct val="200000"/>
              </a:lnSpc>
              <a:spcAft>
                <a:spcPts val="800"/>
              </a:spcAft>
            </a:pPr>
            <a:r>
              <a:rPr lang="en-IN" sz="2000" dirty="0">
                <a:effectLst/>
                <a:latin typeface="Times New Roman" panose="02020603050405020304" pitchFamily="18" charset="0"/>
                <a:ea typeface="Times New Roman" panose="02020603050405020304" pitchFamily="18" charset="0"/>
                <a:cs typeface="Aptos" panose="020B0004020202020204" pitchFamily="34" charset="0"/>
              </a:rPr>
              <a:t> </a:t>
            </a:r>
            <a:endParaRPr lang="en-IN" sz="2000" dirty="0">
              <a:effectLst/>
              <a:latin typeface="Aptos" panose="020B0004020202020204" pitchFamily="34" charset="0"/>
              <a:ea typeface="Aptos" panose="020B0004020202020204" pitchFamily="34" charset="0"/>
              <a:cs typeface="Aptos" panose="020B0004020202020204" pitchFamily="34" charset="0"/>
            </a:endParaRPr>
          </a:p>
        </p:txBody>
      </p:sp>
    </p:spTree>
    <p:extLst>
      <p:ext uri="{BB962C8B-B14F-4D97-AF65-F5344CB8AC3E}">
        <p14:creationId xmlns:p14="http://schemas.microsoft.com/office/powerpoint/2010/main" val="62879397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advTm="100">
        <p:split orient="vert"/>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100000">
              <a:srgbClr val="E6E494"/>
            </a:gs>
            <a:gs pos="100000">
              <a:schemeClr val="bg1">
                <a:shade val="80000"/>
                <a:lumMod val="108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3F1ECAF-24C2-E826-8A97-2719101ABE24}"/>
              </a:ext>
            </a:extLst>
          </p:cNvPr>
          <p:cNvSpPr txBox="1"/>
          <p:nvPr/>
        </p:nvSpPr>
        <p:spPr>
          <a:xfrm>
            <a:off x="3505200" y="0"/>
            <a:ext cx="10219591" cy="9274783"/>
          </a:xfrm>
          <a:prstGeom prst="rect">
            <a:avLst/>
          </a:prstGeom>
          <a:noFill/>
        </p:spPr>
        <p:txBody>
          <a:bodyPr wrap="square">
            <a:spAutoFit/>
          </a:bodyPr>
          <a:lstStyle/>
          <a:p>
            <a:pPr>
              <a:lnSpc>
                <a:spcPct val="115000"/>
              </a:lnSpc>
              <a:spcAft>
                <a:spcPts val="1000"/>
              </a:spcAft>
            </a:pPr>
            <a:r>
              <a:rPr lang="en-IN" sz="3200" b="1" kern="100" dirty="0">
                <a:effectLst/>
                <a:latin typeface="Arial" panose="020B0604020202020204" pitchFamily="34" charset="0"/>
                <a:ea typeface="Calibri" panose="020F0502020204030204" pitchFamily="34" charset="0"/>
                <a:cs typeface="Arial" panose="020B0604020202020204" pitchFamily="34" charset="0"/>
              </a:rPr>
              <a:t>INDEX</a:t>
            </a:r>
          </a:p>
          <a:p>
            <a:pPr marL="342900" lvl="0" indent="-342900">
              <a:lnSpc>
                <a:spcPct val="115000"/>
              </a:lnSpc>
              <a:spcAft>
                <a:spcPts val="1000"/>
              </a:spcAft>
              <a:buFont typeface="+mj-lt"/>
              <a:buAutoNum type="arabicPeriod"/>
              <a:tabLst>
                <a:tab pos="318770" algn="l"/>
              </a:tabLst>
            </a:pPr>
            <a:r>
              <a:rPr lang="en-US" sz="1800" b="1" kern="0" dirty="0">
                <a:effectLst/>
                <a:latin typeface="Times New Roman" panose="02020603050405020304" pitchFamily="18" charset="0"/>
                <a:ea typeface="Times New Roman" panose="02020603050405020304" pitchFamily="18" charset="0"/>
                <a:cs typeface="Times New Roman" panose="02020603050405020304" pitchFamily="18" charset="0"/>
              </a:rPr>
              <a:t>Abstract</a:t>
            </a:r>
            <a:endParaRPr lang="en-IN" sz="2600" b="1" kern="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15000"/>
              </a:lnSpc>
              <a:spcAft>
                <a:spcPts val="1000"/>
              </a:spcAft>
              <a:buSzPts val="1000"/>
              <a:buFont typeface="Courier New" panose="02070309020205020404" pitchFamily="49" charset="0"/>
              <a:buChar char="o"/>
              <a:tabLst>
                <a:tab pos="775970" algn="l"/>
              </a:tabLst>
            </a:pPr>
            <a:r>
              <a:rPr lang="en-US" sz="2000" b="0" kern="0" dirty="0">
                <a:effectLst/>
                <a:latin typeface="Times New Roman" panose="02020603050405020304" pitchFamily="18" charset="0"/>
                <a:ea typeface="Times New Roman" panose="02020603050405020304" pitchFamily="18" charset="0"/>
                <a:cs typeface="Times New Roman" panose="02020603050405020304" pitchFamily="18" charset="0"/>
              </a:rPr>
              <a:t>Brief overview of the project objectives, methodology, and outcomes.</a:t>
            </a:r>
            <a:endParaRPr lang="en-IN" sz="2000" b="1"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5000"/>
              </a:lnSpc>
              <a:spcAft>
                <a:spcPts val="1000"/>
              </a:spcAft>
              <a:buFont typeface="+mj-lt"/>
              <a:buAutoNum type="arabicPeriod"/>
              <a:tabLst>
                <a:tab pos="318770" algn="l"/>
              </a:tabLst>
            </a:pPr>
            <a:r>
              <a:rPr lang="en-US" sz="2000" b="1" kern="0" dirty="0">
                <a:effectLst/>
                <a:latin typeface="Times New Roman" panose="02020603050405020304" pitchFamily="18" charset="0"/>
                <a:ea typeface="Times New Roman" panose="02020603050405020304" pitchFamily="18" charset="0"/>
                <a:cs typeface="Times New Roman" panose="02020603050405020304" pitchFamily="18" charset="0"/>
              </a:rPr>
              <a:t>Introduction</a:t>
            </a:r>
            <a:endParaRPr lang="en-IN" sz="2000" b="1" kern="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15000"/>
              </a:lnSpc>
              <a:spcAft>
                <a:spcPts val="1000"/>
              </a:spcAft>
              <a:buSzPts val="1000"/>
              <a:buFont typeface="Courier New" panose="02070309020205020404" pitchFamily="49" charset="0"/>
              <a:buChar char="o"/>
              <a:tabLst>
                <a:tab pos="775970" algn="l"/>
              </a:tabLst>
            </a:pPr>
            <a:r>
              <a:rPr lang="en-US" sz="2000" b="0" kern="0" dirty="0">
                <a:effectLst/>
                <a:latin typeface="Times New Roman" panose="02020603050405020304" pitchFamily="18" charset="0"/>
                <a:ea typeface="Times New Roman" panose="02020603050405020304" pitchFamily="18" charset="0"/>
                <a:cs typeface="Times New Roman" panose="02020603050405020304" pitchFamily="18" charset="0"/>
              </a:rPr>
              <a:t>Background of the problem or research.</a:t>
            </a:r>
            <a:endParaRPr lang="en-IN" sz="2000" b="1" kern="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15000"/>
              </a:lnSpc>
              <a:spcAft>
                <a:spcPts val="1000"/>
              </a:spcAft>
              <a:buSzPts val="1000"/>
              <a:buFont typeface="Courier New" panose="02070309020205020404" pitchFamily="49" charset="0"/>
              <a:buChar char="o"/>
              <a:tabLst>
                <a:tab pos="775970" algn="l"/>
              </a:tabLst>
            </a:pPr>
            <a:r>
              <a:rPr lang="en-US" sz="2000" b="0" kern="0" dirty="0">
                <a:effectLst/>
                <a:latin typeface="Times New Roman" panose="02020603050405020304" pitchFamily="18" charset="0"/>
                <a:ea typeface="Times New Roman" panose="02020603050405020304" pitchFamily="18" charset="0"/>
                <a:cs typeface="Times New Roman" panose="02020603050405020304" pitchFamily="18" charset="0"/>
              </a:rPr>
              <a:t>Importance and scope of the project.</a:t>
            </a:r>
            <a:endParaRPr lang="en-IN" sz="2000" b="1" kern="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15000"/>
              </a:lnSpc>
              <a:spcAft>
                <a:spcPts val="1000"/>
              </a:spcAft>
              <a:buSzPts val="1000"/>
              <a:buFont typeface="Courier New" panose="02070309020205020404" pitchFamily="49" charset="0"/>
              <a:buChar char="o"/>
              <a:tabLst>
                <a:tab pos="775970" algn="l"/>
              </a:tabLst>
            </a:pPr>
            <a:r>
              <a:rPr lang="en-US" sz="2000" b="0" kern="0" dirty="0">
                <a:effectLst/>
                <a:latin typeface="Times New Roman" panose="02020603050405020304" pitchFamily="18" charset="0"/>
                <a:ea typeface="Times New Roman" panose="02020603050405020304" pitchFamily="18" charset="0"/>
                <a:cs typeface="Times New Roman" panose="02020603050405020304" pitchFamily="18" charset="0"/>
              </a:rPr>
              <a:t>Objectives and goals.</a:t>
            </a:r>
            <a:endParaRPr lang="en-IN" sz="2000" b="1"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5000"/>
              </a:lnSpc>
              <a:spcAft>
                <a:spcPts val="1000"/>
              </a:spcAft>
              <a:buFont typeface="+mj-lt"/>
              <a:buAutoNum type="arabicPeriod"/>
              <a:tabLst>
                <a:tab pos="318770" algn="l"/>
              </a:tabLst>
            </a:pPr>
            <a:r>
              <a:rPr lang="en-US" sz="2000" b="1" kern="0" dirty="0">
                <a:effectLst/>
                <a:latin typeface="Times New Roman" panose="02020603050405020304" pitchFamily="18" charset="0"/>
                <a:ea typeface="Times New Roman" panose="02020603050405020304" pitchFamily="18" charset="0"/>
                <a:cs typeface="Times New Roman" panose="02020603050405020304" pitchFamily="18" charset="0"/>
              </a:rPr>
              <a:t>Literature Review</a:t>
            </a:r>
            <a:endParaRPr lang="en-IN" sz="2000" b="1" kern="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15000"/>
              </a:lnSpc>
              <a:spcAft>
                <a:spcPts val="1000"/>
              </a:spcAft>
              <a:buSzPts val="1000"/>
              <a:buFont typeface="Courier New" panose="02070309020205020404" pitchFamily="49" charset="0"/>
              <a:buChar char="o"/>
              <a:tabLst>
                <a:tab pos="775970" algn="l"/>
              </a:tabLst>
            </a:pPr>
            <a:r>
              <a:rPr lang="en-US" sz="2000" b="0" kern="0" dirty="0">
                <a:effectLst/>
                <a:latin typeface="Times New Roman" panose="02020603050405020304" pitchFamily="18" charset="0"/>
                <a:ea typeface="Times New Roman" panose="02020603050405020304" pitchFamily="18" charset="0"/>
                <a:cs typeface="Times New Roman" panose="02020603050405020304" pitchFamily="18" charset="0"/>
              </a:rPr>
              <a:t>Summary of previous research or related work.</a:t>
            </a:r>
            <a:endParaRPr lang="en-IN" sz="2000" b="1" kern="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15000"/>
              </a:lnSpc>
              <a:spcAft>
                <a:spcPts val="1000"/>
              </a:spcAft>
              <a:buSzPts val="1000"/>
              <a:buFont typeface="Courier New" panose="02070309020205020404" pitchFamily="49" charset="0"/>
              <a:buChar char="o"/>
              <a:tabLst>
                <a:tab pos="775970" algn="l"/>
              </a:tabLst>
            </a:pPr>
            <a:r>
              <a:rPr lang="en-US" sz="2000" b="0" kern="0" dirty="0">
                <a:effectLst/>
                <a:latin typeface="Times New Roman" panose="02020603050405020304" pitchFamily="18" charset="0"/>
                <a:ea typeface="Times New Roman" panose="02020603050405020304" pitchFamily="18" charset="0"/>
                <a:cs typeface="Times New Roman" panose="02020603050405020304" pitchFamily="18" charset="0"/>
              </a:rPr>
              <a:t>Gaps identified in existing methods.</a:t>
            </a:r>
            <a:endParaRPr lang="en-IN" sz="2000" b="1"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5000"/>
              </a:lnSpc>
              <a:spcAft>
                <a:spcPts val="1000"/>
              </a:spcAft>
              <a:buFont typeface="+mj-lt"/>
              <a:buAutoNum type="arabicPeriod"/>
              <a:tabLst>
                <a:tab pos="318770" algn="l"/>
              </a:tabLst>
            </a:pPr>
            <a:r>
              <a:rPr lang="en-US" sz="2000" b="1" kern="0" dirty="0">
                <a:effectLst/>
                <a:latin typeface="Times New Roman" panose="02020603050405020304" pitchFamily="18" charset="0"/>
                <a:ea typeface="Times New Roman" panose="02020603050405020304" pitchFamily="18" charset="0"/>
                <a:cs typeface="Times New Roman" panose="02020603050405020304" pitchFamily="18" charset="0"/>
              </a:rPr>
              <a:t>Methodology</a:t>
            </a:r>
            <a:endParaRPr lang="en-IN" sz="2000" b="1" kern="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15000"/>
              </a:lnSpc>
              <a:spcAft>
                <a:spcPts val="1000"/>
              </a:spcAft>
              <a:buSzPts val="1000"/>
              <a:buFont typeface="Courier New" panose="02070309020205020404" pitchFamily="49" charset="0"/>
              <a:buChar char="o"/>
              <a:tabLst>
                <a:tab pos="775970" algn="l"/>
              </a:tabLst>
            </a:pPr>
            <a:r>
              <a:rPr lang="en-US" sz="2000" b="0" kern="0" dirty="0">
                <a:effectLst/>
                <a:latin typeface="Times New Roman" panose="02020603050405020304" pitchFamily="18" charset="0"/>
                <a:ea typeface="Times New Roman" panose="02020603050405020304" pitchFamily="18" charset="0"/>
                <a:cs typeface="Times New Roman" panose="02020603050405020304" pitchFamily="18" charset="0"/>
              </a:rPr>
              <a:t>Overview of the approach used.</a:t>
            </a:r>
            <a:endParaRPr lang="en-IN" sz="2000" b="1" kern="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15000"/>
              </a:lnSpc>
              <a:spcAft>
                <a:spcPts val="1000"/>
              </a:spcAft>
              <a:buSzPts val="1000"/>
              <a:buFont typeface="Courier New" panose="02070309020205020404" pitchFamily="49" charset="0"/>
              <a:buChar char="o"/>
              <a:tabLst>
                <a:tab pos="775970" algn="l"/>
              </a:tabLst>
            </a:pPr>
            <a:r>
              <a:rPr lang="en-US" sz="2000" b="0" kern="0" dirty="0">
                <a:effectLst/>
                <a:latin typeface="Times New Roman" panose="02020603050405020304" pitchFamily="18" charset="0"/>
                <a:ea typeface="Times New Roman" panose="02020603050405020304" pitchFamily="18" charset="0"/>
                <a:cs typeface="Times New Roman" panose="02020603050405020304" pitchFamily="18" charset="0"/>
              </a:rPr>
              <a:t>Tools, technologies, and datasets involved.</a:t>
            </a:r>
            <a:endParaRPr lang="en-IN" sz="2000" b="1"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5000"/>
              </a:lnSpc>
              <a:spcAft>
                <a:spcPts val="1000"/>
              </a:spcAft>
              <a:buFont typeface="+mj-lt"/>
              <a:buAutoNum type="arabicPeriod"/>
              <a:tabLst>
                <a:tab pos="318770" algn="l"/>
              </a:tabLst>
            </a:pPr>
            <a:r>
              <a:rPr lang="en-US" sz="2000" b="1" kern="0" dirty="0">
                <a:effectLst/>
                <a:latin typeface="Times New Roman" panose="02020603050405020304" pitchFamily="18" charset="0"/>
                <a:ea typeface="Times New Roman" panose="02020603050405020304" pitchFamily="18" charset="0"/>
                <a:cs typeface="Times New Roman" panose="02020603050405020304" pitchFamily="18" charset="0"/>
              </a:rPr>
              <a:t>Implementation</a:t>
            </a:r>
            <a:endParaRPr lang="en-IN" sz="2000" b="1" kern="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15000"/>
              </a:lnSpc>
              <a:spcAft>
                <a:spcPts val="1000"/>
              </a:spcAft>
              <a:buSzPts val="1000"/>
              <a:buFont typeface="Courier New" panose="02070309020205020404" pitchFamily="49" charset="0"/>
              <a:buChar char="o"/>
              <a:tabLst>
                <a:tab pos="775970" algn="l"/>
              </a:tabLst>
            </a:pPr>
            <a:r>
              <a:rPr lang="en-US" sz="2000" b="0" kern="0" dirty="0">
                <a:effectLst/>
                <a:latin typeface="Times New Roman" panose="02020603050405020304" pitchFamily="18" charset="0"/>
                <a:ea typeface="Times New Roman" panose="02020603050405020304" pitchFamily="18" charset="0"/>
                <a:cs typeface="Times New Roman" panose="02020603050405020304" pitchFamily="18" charset="0"/>
              </a:rPr>
              <a:t>Detailed explanation of the workflow.</a:t>
            </a:r>
            <a:endParaRPr lang="en-IN" sz="2000" b="1" kern="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15000"/>
              </a:lnSpc>
              <a:spcAft>
                <a:spcPts val="1000"/>
              </a:spcAft>
              <a:buSzPts val="1000"/>
              <a:buFont typeface="Courier New" panose="02070309020205020404" pitchFamily="49" charset="0"/>
              <a:buChar char="o"/>
              <a:tabLst>
                <a:tab pos="775970" algn="l"/>
              </a:tabLst>
            </a:pPr>
            <a:r>
              <a:rPr lang="en-US" sz="2000" b="0" kern="0" dirty="0">
                <a:effectLst/>
                <a:latin typeface="Times New Roman" panose="02020603050405020304" pitchFamily="18" charset="0"/>
                <a:ea typeface="Times New Roman" panose="02020603050405020304" pitchFamily="18" charset="0"/>
                <a:cs typeface="Times New Roman" panose="02020603050405020304" pitchFamily="18" charset="0"/>
              </a:rPr>
              <a:t>Code structure and key algorithms.</a:t>
            </a:r>
            <a:endParaRPr lang="en-IN" sz="2000" b="1"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5000"/>
              </a:lnSpc>
              <a:spcAft>
                <a:spcPts val="1000"/>
              </a:spcAft>
              <a:buFont typeface="+mj-lt"/>
              <a:buAutoNum type="arabicPeriod"/>
              <a:tabLst>
                <a:tab pos="318770" algn="l"/>
              </a:tabLst>
            </a:pPr>
            <a:r>
              <a:rPr lang="en-US" sz="2000" b="1" kern="0" dirty="0">
                <a:effectLst/>
                <a:latin typeface="Times New Roman" panose="02020603050405020304" pitchFamily="18" charset="0"/>
                <a:ea typeface="Times New Roman" panose="02020603050405020304" pitchFamily="18" charset="0"/>
                <a:cs typeface="Times New Roman" panose="02020603050405020304" pitchFamily="18" charset="0"/>
              </a:rPr>
              <a:t>Experiments and Results</a:t>
            </a:r>
            <a:endParaRPr lang="en-IN" sz="2000" b="1" kern="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15000"/>
              </a:lnSpc>
              <a:spcAft>
                <a:spcPts val="1000"/>
              </a:spcAft>
              <a:buSzPts val="1000"/>
              <a:buFont typeface="Courier New" panose="02070309020205020404" pitchFamily="49" charset="0"/>
              <a:buChar char="o"/>
              <a:tabLst>
                <a:tab pos="775970" algn="l"/>
              </a:tabLst>
            </a:pPr>
            <a:r>
              <a:rPr lang="en-US" sz="2000" b="0" kern="0" dirty="0">
                <a:effectLst/>
                <a:latin typeface="Times New Roman" panose="02020603050405020304" pitchFamily="18" charset="0"/>
                <a:ea typeface="Times New Roman" panose="02020603050405020304" pitchFamily="18" charset="0"/>
                <a:cs typeface="Times New Roman" panose="02020603050405020304" pitchFamily="18" charset="0"/>
              </a:rPr>
              <a:t>Description of testing methods.</a:t>
            </a:r>
            <a:endParaRPr lang="en-IN" sz="2000" b="1" kern="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15000"/>
              </a:lnSpc>
              <a:spcAft>
                <a:spcPts val="1000"/>
              </a:spcAft>
              <a:buSzPts val="1000"/>
              <a:buFont typeface="Courier New" panose="02070309020205020404" pitchFamily="49" charset="0"/>
              <a:buChar char="o"/>
              <a:tabLst>
                <a:tab pos="775970" algn="l"/>
              </a:tabLst>
            </a:pPr>
            <a:r>
              <a:rPr lang="en-US" sz="2000" b="0" kern="0" dirty="0">
                <a:effectLst/>
                <a:latin typeface="Times New Roman" panose="02020603050405020304" pitchFamily="18" charset="0"/>
                <a:ea typeface="Times New Roman" panose="02020603050405020304" pitchFamily="18" charset="0"/>
                <a:cs typeface="Times New Roman" panose="02020603050405020304" pitchFamily="18" charset="0"/>
              </a:rPr>
              <a:t>Observations, metrics, and outco</a:t>
            </a:r>
            <a:r>
              <a:rPr lang="en-US" sz="1800" b="0" kern="0" dirty="0">
                <a:effectLst/>
                <a:latin typeface="Times New Roman" panose="02020603050405020304" pitchFamily="18" charset="0"/>
                <a:ea typeface="Times New Roman" panose="02020603050405020304" pitchFamily="18" charset="0"/>
                <a:cs typeface="Times New Roman" panose="02020603050405020304" pitchFamily="18" charset="0"/>
              </a:rPr>
              <a:t>mes.</a:t>
            </a:r>
            <a:endParaRPr lang="en-IN" sz="2600" b="1"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60144465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advTm="100">
        <p:split orient="vert"/>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6E494"/>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D56EEEF-7767-EEE1-5A08-4006BFC22D0F}"/>
              </a:ext>
            </a:extLst>
          </p:cNvPr>
          <p:cNvSpPr txBox="1"/>
          <p:nvPr/>
        </p:nvSpPr>
        <p:spPr>
          <a:xfrm>
            <a:off x="1828800" y="876300"/>
            <a:ext cx="11895991" cy="4885440"/>
          </a:xfrm>
          <a:prstGeom prst="rect">
            <a:avLst/>
          </a:prstGeom>
          <a:noFill/>
        </p:spPr>
        <p:txBody>
          <a:bodyPr wrap="square">
            <a:spAutoFit/>
          </a:bodyPr>
          <a:lstStyle/>
          <a:p>
            <a:pPr lvl="0">
              <a:lnSpc>
                <a:spcPct val="115000"/>
              </a:lnSpc>
              <a:spcAft>
                <a:spcPts val="1000"/>
              </a:spcAft>
              <a:tabLst>
                <a:tab pos="498475" algn="l"/>
              </a:tabLst>
            </a:pPr>
            <a:r>
              <a:rPr lang="en-US" sz="1800" b="1" kern="0" dirty="0">
                <a:effectLst/>
                <a:latin typeface="Times New Roman" panose="02020603050405020304" pitchFamily="18" charset="0"/>
                <a:ea typeface="Times New Roman" panose="02020603050405020304" pitchFamily="18" charset="0"/>
                <a:cs typeface="Times New Roman" panose="02020603050405020304" pitchFamily="18" charset="0"/>
              </a:rPr>
              <a:t>7.</a:t>
            </a:r>
            <a:r>
              <a:rPr lang="en-US" sz="2400" b="1" kern="0" dirty="0">
                <a:effectLst/>
                <a:latin typeface="Times New Roman" panose="02020603050405020304" pitchFamily="18" charset="0"/>
                <a:ea typeface="Times New Roman" panose="02020603050405020304" pitchFamily="18" charset="0"/>
                <a:cs typeface="Times New Roman" panose="02020603050405020304" pitchFamily="18" charset="0"/>
              </a:rPr>
              <a:t>Analysis and Discussion</a:t>
            </a:r>
            <a:endParaRPr lang="en-IN" sz="2400" b="1" kern="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15000"/>
              </a:lnSpc>
              <a:spcAft>
                <a:spcPts val="1000"/>
              </a:spcAft>
              <a:buSzPts val="1000"/>
              <a:buFont typeface="Courier New" panose="02070309020205020404" pitchFamily="49" charset="0"/>
              <a:buChar char="o"/>
              <a:tabLst>
                <a:tab pos="775970" algn="l"/>
              </a:tabLst>
            </a:pPr>
            <a:r>
              <a:rPr lang="en-US" sz="2400" b="0" kern="0" dirty="0">
                <a:effectLst/>
                <a:latin typeface="Times New Roman" panose="02020603050405020304" pitchFamily="18" charset="0"/>
                <a:ea typeface="Times New Roman" panose="02020603050405020304" pitchFamily="18" charset="0"/>
                <a:cs typeface="Times New Roman" panose="02020603050405020304" pitchFamily="18" charset="0"/>
              </a:rPr>
              <a:t>Inte­­­­­­­rpretation of results.</a:t>
            </a:r>
            <a:endParaRPr lang="en-IN" sz="2400" b="1" kern="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15000"/>
              </a:lnSpc>
              <a:spcAft>
                <a:spcPts val="1000"/>
              </a:spcAft>
              <a:buSzPts val="1000"/>
              <a:buFont typeface="Courier New" panose="02070309020205020404" pitchFamily="49" charset="0"/>
              <a:buChar char="o"/>
              <a:tabLst>
                <a:tab pos="775970" algn="l"/>
              </a:tabLst>
            </a:pPr>
            <a:r>
              <a:rPr lang="en-US" sz="2400" b="0" kern="0" dirty="0">
                <a:effectLst/>
                <a:latin typeface="Times New Roman" panose="02020603050405020304" pitchFamily="18" charset="0"/>
                <a:ea typeface="Times New Roman" panose="02020603050405020304" pitchFamily="18" charset="0"/>
                <a:cs typeface="Times New Roman" panose="02020603050405020304" pitchFamily="18" charset="0"/>
              </a:rPr>
              <a:t>Challenges encountered.</a:t>
            </a:r>
            <a:endParaRPr lang="en-IN" sz="2400" b="1" kern="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15000"/>
              </a:lnSpc>
              <a:spcAft>
                <a:spcPts val="1000"/>
              </a:spcAft>
              <a:buSzPts val="1000"/>
              <a:buFont typeface="Courier New" panose="02070309020205020404" pitchFamily="49" charset="0"/>
              <a:buChar char="o"/>
              <a:tabLst>
                <a:tab pos="775970" algn="l"/>
              </a:tabLst>
            </a:pPr>
            <a:r>
              <a:rPr lang="en-US" sz="2400" b="0" kern="0" dirty="0">
                <a:effectLst/>
                <a:latin typeface="Times New Roman" panose="02020603050405020304" pitchFamily="18" charset="0"/>
                <a:ea typeface="Times New Roman" panose="02020603050405020304" pitchFamily="18" charset="0"/>
                <a:cs typeface="Times New Roman" panose="02020603050405020304" pitchFamily="18" charset="0"/>
              </a:rPr>
              <a:t>Comparison with existing methods.</a:t>
            </a:r>
            <a:endParaRPr lang="en-IN" sz="2400" b="1" kern="100" dirty="0">
              <a:effectLst/>
              <a:latin typeface="Calibri" panose="020F0502020204030204" pitchFamily="34" charset="0"/>
              <a:ea typeface="Calibri" panose="020F0502020204030204" pitchFamily="34" charset="0"/>
              <a:cs typeface="Times New Roman" panose="02020603050405020304" pitchFamily="18" charset="0"/>
            </a:endParaRPr>
          </a:p>
          <a:p>
            <a:pPr lvl="0">
              <a:lnSpc>
                <a:spcPct val="115000"/>
              </a:lnSpc>
              <a:spcAft>
                <a:spcPts val="1000"/>
              </a:spcAft>
              <a:tabLst>
                <a:tab pos="498475" algn="l"/>
              </a:tabLst>
            </a:pPr>
            <a:r>
              <a:rPr lang="en-US" sz="2400" b="1" kern="0" dirty="0">
                <a:effectLst/>
                <a:latin typeface="Times New Roman" panose="02020603050405020304" pitchFamily="18" charset="0"/>
                <a:ea typeface="Times New Roman" panose="02020603050405020304" pitchFamily="18" charset="0"/>
                <a:cs typeface="Times New Roman" panose="02020603050405020304" pitchFamily="18" charset="0"/>
              </a:rPr>
              <a:t>8.Conclusion and Future Work</a:t>
            </a:r>
            <a:endParaRPr lang="en-IN" sz="2400" b="1" kern="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15000"/>
              </a:lnSpc>
              <a:spcAft>
                <a:spcPts val="1000"/>
              </a:spcAft>
              <a:buSzPts val="1000"/>
              <a:buFont typeface="Courier New" panose="02070309020205020404" pitchFamily="49" charset="0"/>
              <a:buChar char="o"/>
              <a:tabLst>
                <a:tab pos="775970" algn="l"/>
              </a:tabLst>
            </a:pPr>
            <a:r>
              <a:rPr lang="en-US" sz="2400" b="0" kern="0" dirty="0">
                <a:effectLst/>
                <a:latin typeface="Times New Roman" panose="02020603050405020304" pitchFamily="18" charset="0"/>
                <a:ea typeface="Times New Roman" panose="02020603050405020304" pitchFamily="18" charset="0"/>
                <a:cs typeface="Times New Roman" panose="02020603050405020304" pitchFamily="18" charset="0"/>
              </a:rPr>
              <a:t>Summary of findings.</a:t>
            </a:r>
            <a:endParaRPr lang="en-IN" sz="2400" b="1" kern="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15000"/>
              </a:lnSpc>
              <a:spcAft>
                <a:spcPts val="1000"/>
              </a:spcAft>
              <a:buSzPts val="1000"/>
              <a:buFont typeface="Courier New" panose="02070309020205020404" pitchFamily="49" charset="0"/>
              <a:buChar char="o"/>
              <a:tabLst>
                <a:tab pos="775970" algn="l"/>
              </a:tabLst>
            </a:pPr>
            <a:r>
              <a:rPr lang="en-US" sz="2400" b="0" kern="0" dirty="0">
                <a:effectLst/>
                <a:latin typeface="Times New Roman" panose="02020603050405020304" pitchFamily="18" charset="0"/>
                <a:ea typeface="Times New Roman" panose="02020603050405020304" pitchFamily="18" charset="0"/>
                <a:cs typeface="Times New Roman" panose="02020603050405020304" pitchFamily="18" charset="0"/>
              </a:rPr>
              <a:t>Suggestions for further research or improvement.</a:t>
            </a:r>
            <a:endParaRPr lang="en-IN" sz="2400" b="1" kern="100" dirty="0">
              <a:effectLst/>
              <a:latin typeface="Calibri" panose="020F0502020204030204" pitchFamily="34" charset="0"/>
              <a:ea typeface="Calibri" panose="020F0502020204030204" pitchFamily="34" charset="0"/>
              <a:cs typeface="Times New Roman" panose="02020603050405020304" pitchFamily="18" charset="0"/>
            </a:endParaRPr>
          </a:p>
          <a:p>
            <a:pPr lvl="0">
              <a:lnSpc>
                <a:spcPct val="115000"/>
              </a:lnSpc>
              <a:spcAft>
                <a:spcPts val="1000"/>
              </a:spcAft>
              <a:tabLst>
                <a:tab pos="498475" algn="l"/>
              </a:tabLst>
            </a:pPr>
            <a:r>
              <a:rPr lang="en-US" sz="2400" b="1" kern="0" dirty="0">
                <a:effectLst/>
                <a:latin typeface="Times New Roman" panose="02020603050405020304" pitchFamily="18" charset="0"/>
                <a:ea typeface="Times New Roman" panose="02020603050405020304" pitchFamily="18" charset="0"/>
                <a:cs typeface="Times New Roman" panose="02020603050405020304" pitchFamily="18" charset="0"/>
              </a:rPr>
              <a:t>9.References</a:t>
            </a:r>
            <a:endParaRPr lang="en-IN" sz="2400" b="1" kern="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2400" kern="0" dirty="0">
                <a:effectLst/>
                <a:latin typeface="Times New Roman" panose="02020603050405020304" pitchFamily="18" charset="0"/>
                <a:ea typeface="Times New Roman" panose="02020603050405020304" pitchFamily="18" charset="0"/>
              </a:rPr>
              <a:t>Cited works, tools, and resources used</a:t>
            </a:r>
            <a:endParaRPr lang="en-IN" sz="2400" dirty="0"/>
          </a:p>
        </p:txBody>
      </p:sp>
    </p:spTree>
    <p:extLst>
      <p:ext uri="{BB962C8B-B14F-4D97-AF65-F5344CB8AC3E}">
        <p14:creationId xmlns:p14="http://schemas.microsoft.com/office/powerpoint/2010/main" val="248377123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advTm="100">
        <p:split orient="vert"/>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9F4BE"/>
            </a:solid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DE6"/>
            </a:solidFill>
          </p:spPr>
        </p:sp>
      </p:grpSp>
      <p:grpSp>
        <p:nvGrpSpPr>
          <p:cNvPr id="6" name="Group 6"/>
          <p:cNvGrpSpPr/>
          <p:nvPr/>
        </p:nvGrpSpPr>
        <p:grpSpPr>
          <a:xfrm>
            <a:off x="992238" y="3401765"/>
            <a:ext cx="10197107" cy="885974"/>
            <a:chOff x="0" y="0"/>
            <a:chExt cx="13596143" cy="1181298"/>
          </a:xfrm>
        </p:grpSpPr>
        <p:sp>
          <p:nvSpPr>
            <p:cNvPr id="7" name="Freeform 7"/>
            <p:cNvSpPr/>
            <p:nvPr/>
          </p:nvSpPr>
          <p:spPr>
            <a:xfrm>
              <a:off x="0" y="0"/>
              <a:ext cx="13596144" cy="1181298"/>
            </a:xfrm>
            <a:custGeom>
              <a:avLst/>
              <a:gdLst/>
              <a:ahLst/>
              <a:cxnLst/>
              <a:rect l="l" t="t" r="r" b="b"/>
              <a:pathLst>
                <a:path w="13596144" h="1181298">
                  <a:moveTo>
                    <a:pt x="0" y="0"/>
                  </a:moveTo>
                  <a:lnTo>
                    <a:pt x="13596144" y="0"/>
                  </a:lnTo>
                  <a:lnTo>
                    <a:pt x="13596144" y="1181298"/>
                  </a:lnTo>
                  <a:lnTo>
                    <a:pt x="0" y="1181298"/>
                  </a:lnTo>
                  <a:close/>
                </a:path>
              </a:pathLst>
            </a:custGeom>
            <a:solidFill>
              <a:srgbClr val="000000">
                <a:alpha val="0"/>
              </a:srgbClr>
            </a:solidFill>
          </p:spPr>
        </p:sp>
        <p:sp>
          <p:nvSpPr>
            <p:cNvPr id="8" name="TextBox 8"/>
            <p:cNvSpPr txBox="1"/>
            <p:nvPr/>
          </p:nvSpPr>
          <p:spPr>
            <a:xfrm>
              <a:off x="0" y="-57150"/>
              <a:ext cx="13596143" cy="1238448"/>
            </a:xfrm>
            <a:prstGeom prst="rect">
              <a:avLst/>
            </a:prstGeom>
          </p:spPr>
          <p:txBody>
            <a:bodyPr lIns="0" tIns="0" rIns="0" bIns="0" rtlCol="0" anchor="t"/>
            <a:lstStyle/>
            <a:p>
              <a:pPr algn="l">
                <a:lnSpc>
                  <a:spcPts val="6937"/>
                </a:lnSpc>
              </a:pPr>
              <a:r>
                <a:rPr lang="en-US" sz="5562" b="1">
                  <a:solidFill>
                    <a:srgbClr val="233939"/>
                  </a:solidFill>
                  <a:latin typeface="Arimo Bold"/>
                  <a:ea typeface="Arimo Bold"/>
                  <a:cs typeface="Arimo Bold"/>
                  <a:sym typeface="Arimo Bold"/>
                </a:rPr>
                <a:t>Introduction to SMS Spam</a:t>
              </a:r>
            </a:p>
          </p:txBody>
        </p:sp>
      </p:grpSp>
      <p:grpSp>
        <p:nvGrpSpPr>
          <p:cNvPr id="9" name="Group 9"/>
          <p:cNvGrpSpPr/>
          <p:nvPr/>
        </p:nvGrpSpPr>
        <p:grpSpPr>
          <a:xfrm>
            <a:off x="992238" y="4996458"/>
            <a:ext cx="3544044" cy="442912"/>
            <a:chOff x="0" y="0"/>
            <a:chExt cx="4725392" cy="590550"/>
          </a:xfrm>
        </p:grpSpPr>
        <p:sp>
          <p:nvSpPr>
            <p:cNvPr id="10" name="Freeform 10"/>
            <p:cNvSpPr/>
            <p:nvPr/>
          </p:nvSpPr>
          <p:spPr>
            <a:xfrm>
              <a:off x="0" y="0"/>
              <a:ext cx="4725392" cy="590550"/>
            </a:xfrm>
            <a:custGeom>
              <a:avLst/>
              <a:gdLst/>
              <a:ahLst/>
              <a:cxnLst/>
              <a:rect l="l" t="t" r="r" b="b"/>
              <a:pathLst>
                <a:path w="4725392" h="590550">
                  <a:moveTo>
                    <a:pt x="0" y="0"/>
                  </a:moveTo>
                  <a:lnTo>
                    <a:pt x="4725392" y="0"/>
                  </a:lnTo>
                  <a:lnTo>
                    <a:pt x="4725392" y="590550"/>
                  </a:lnTo>
                  <a:lnTo>
                    <a:pt x="0" y="590550"/>
                  </a:lnTo>
                  <a:close/>
                </a:path>
              </a:pathLst>
            </a:custGeom>
            <a:solidFill>
              <a:srgbClr val="000000">
                <a:alpha val="0"/>
              </a:srgbClr>
            </a:solidFill>
          </p:spPr>
        </p:sp>
        <p:sp>
          <p:nvSpPr>
            <p:cNvPr id="11" name="TextBox 11"/>
            <p:cNvSpPr txBox="1"/>
            <p:nvPr/>
          </p:nvSpPr>
          <p:spPr>
            <a:xfrm>
              <a:off x="0" y="-38100"/>
              <a:ext cx="4725392" cy="628650"/>
            </a:xfrm>
            <a:prstGeom prst="rect">
              <a:avLst/>
            </a:prstGeom>
          </p:spPr>
          <p:txBody>
            <a:bodyPr lIns="0" tIns="0" rIns="0" bIns="0" rtlCol="0" anchor="t"/>
            <a:lstStyle/>
            <a:p>
              <a:pPr algn="l">
                <a:lnSpc>
                  <a:spcPts val="3437"/>
                </a:lnSpc>
              </a:pPr>
              <a:r>
                <a:rPr lang="en-US" sz="2750" b="1">
                  <a:solidFill>
                    <a:srgbClr val="233939"/>
                  </a:solidFill>
                  <a:latin typeface="Arimo Bold"/>
                  <a:ea typeface="Arimo Bold"/>
                  <a:cs typeface="Arimo Bold"/>
                  <a:sym typeface="Arimo Bold"/>
                </a:rPr>
                <a:t>What is it?</a:t>
              </a:r>
            </a:p>
          </p:txBody>
        </p:sp>
      </p:grpSp>
      <p:grpSp>
        <p:nvGrpSpPr>
          <p:cNvPr id="12" name="Group 12"/>
          <p:cNvGrpSpPr/>
          <p:nvPr/>
        </p:nvGrpSpPr>
        <p:grpSpPr>
          <a:xfrm>
            <a:off x="992238" y="5722888"/>
            <a:ext cx="7805886" cy="907256"/>
            <a:chOff x="0" y="0"/>
            <a:chExt cx="10407848" cy="1209675"/>
          </a:xfrm>
        </p:grpSpPr>
        <p:sp>
          <p:nvSpPr>
            <p:cNvPr id="13" name="Freeform 13"/>
            <p:cNvSpPr/>
            <p:nvPr/>
          </p:nvSpPr>
          <p:spPr>
            <a:xfrm>
              <a:off x="0" y="0"/>
              <a:ext cx="10407848" cy="1209675"/>
            </a:xfrm>
            <a:custGeom>
              <a:avLst/>
              <a:gdLst/>
              <a:ahLst/>
              <a:cxnLst/>
              <a:rect l="l" t="t" r="r" b="b"/>
              <a:pathLst>
                <a:path w="10407848" h="1209675">
                  <a:moveTo>
                    <a:pt x="0" y="0"/>
                  </a:moveTo>
                  <a:lnTo>
                    <a:pt x="10407848" y="0"/>
                  </a:lnTo>
                  <a:lnTo>
                    <a:pt x="10407848" y="1209675"/>
                  </a:lnTo>
                  <a:lnTo>
                    <a:pt x="0" y="1209675"/>
                  </a:lnTo>
                  <a:close/>
                </a:path>
              </a:pathLst>
            </a:custGeom>
            <a:solidFill>
              <a:srgbClr val="000000">
                <a:alpha val="0"/>
              </a:srgbClr>
            </a:solidFill>
          </p:spPr>
        </p:sp>
        <p:sp>
          <p:nvSpPr>
            <p:cNvPr id="14" name="TextBox 14"/>
            <p:cNvSpPr txBox="1"/>
            <p:nvPr/>
          </p:nvSpPr>
          <p:spPr>
            <a:xfrm>
              <a:off x="0" y="-142875"/>
              <a:ext cx="10407848" cy="1352550"/>
            </a:xfrm>
            <a:prstGeom prst="rect">
              <a:avLst/>
            </a:prstGeom>
          </p:spPr>
          <p:txBody>
            <a:bodyPr lIns="0" tIns="0" rIns="0" bIns="0" rtlCol="0" anchor="t"/>
            <a:lstStyle/>
            <a:p>
              <a:pPr algn="l">
                <a:lnSpc>
                  <a:spcPts val="3562"/>
                </a:lnSpc>
              </a:pPr>
              <a:r>
                <a:rPr lang="en-US" sz="2187">
                  <a:solidFill>
                    <a:srgbClr val="3B4E4E"/>
                  </a:solidFill>
                  <a:latin typeface="Overpass Light"/>
                  <a:ea typeface="Overpass Light"/>
                  <a:cs typeface="Overpass Light"/>
                  <a:sym typeface="Overpass Light"/>
                </a:rPr>
                <a:t>Unsolicited and unwanted messages sent to mobile devices, often with malicious intent.</a:t>
              </a:r>
            </a:p>
          </p:txBody>
        </p:sp>
      </p:grpSp>
      <p:grpSp>
        <p:nvGrpSpPr>
          <p:cNvPr id="15" name="Group 15"/>
          <p:cNvGrpSpPr/>
          <p:nvPr/>
        </p:nvGrpSpPr>
        <p:grpSpPr>
          <a:xfrm>
            <a:off x="9499401" y="4996458"/>
            <a:ext cx="3544044" cy="442912"/>
            <a:chOff x="0" y="0"/>
            <a:chExt cx="4725392" cy="590550"/>
          </a:xfrm>
        </p:grpSpPr>
        <p:sp>
          <p:nvSpPr>
            <p:cNvPr id="16" name="Freeform 16"/>
            <p:cNvSpPr/>
            <p:nvPr/>
          </p:nvSpPr>
          <p:spPr>
            <a:xfrm>
              <a:off x="0" y="0"/>
              <a:ext cx="4725392" cy="590550"/>
            </a:xfrm>
            <a:custGeom>
              <a:avLst/>
              <a:gdLst/>
              <a:ahLst/>
              <a:cxnLst/>
              <a:rect l="l" t="t" r="r" b="b"/>
              <a:pathLst>
                <a:path w="4725392" h="590550">
                  <a:moveTo>
                    <a:pt x="0" y="0"/>
                  </a:moveTo>
                  <a:lnTo>
                    <a:pt x="4725392" y="0"/>
                  </a:lnTo>
                  <a:lnTo>
                    <a:pt x="4725392" y="590550"/>
                  </a:lnTo>
                  <a:lnTo>
                    <a:pt x="0" y="590550"/>
                  </a:lnTo>
                  <a:close/>
                </a:path>
              </a:pathLst>
            </a:custGeom>
            <a:solidFill>
              <a:srgbClr val="000000">
                <a:alpha val="0"/>
              </a:srgbClr>
            </a:solidFill>
          </p:spPr>
        </p:sp>
        <p:sp>
          <p:nvSpPr>
            <p:cNvPr id="17" name="TextBox 17"/>
            <p:cNvSpPr txBox="1"/>
            <p:nvPr/>
          </p:nvSpPr>
          <p:spPr>
            <a:xfrm>
              <a:off x="0" y="-38100"/>
              <a:ext cx="4725392" cy="628650"/>
            </a:xfrm>
            <a:prstGeom prst="rect">
              <a:avLst/>
            </a:prstGeom>
          </p:spPr>
          <p:txBody>
            <a:bodyPr lIns="0" tIns="0" rIns="0" bIns="0" rtlCol="0" anchor="t"/>
            <a:lstStyle/>
            <a:p>
              <a:pPr algn="l">
                <a:lnSpc>
                  <a:spcPts val="3437"/>
                </a:lnSpc>
              </a:pPr>
              <a:r>
                <a:rPr lang="en-US" sz="2750" b="1">
                  <a:solidFill>
                    <a:srgbClr val="233939"/>
                  </a:solidFill>
                  <a:latin typeface="Arimo Bold"/>
                  <a:ea typeface="Arimo Bold"/>
                  <a:cs typeface="Arimo Bold"/>
                  <a:sym typeface="Arimo Bold"/>
                </a:rPr>
                <a:t>Impact</a:t>
              </a:r>
            </a:p>
          </p:txBody>
        </p:sp>
      </p:grpSp>
      <p:grpSp>
        <p:nvGrpSpPr>
          <p:cNvPr id="18" name="Group 18"/>
          <p:cNvGrpSpPr/>
          <p:nvPr/>
        </p:nvGrpSpPr>
        <p:grpSpPr>
          <a:xfrm>
            <a:off x="9499401" y="5722888"/>
            <a:ext cx="7805886" cy="907256"/>
            <a:chOff x="0" y="0"/>
            <a:chExt cx="10407848" cy="1209675"/>
          </a:xfrm>
        </p:grpSpPr>
        <p:sp>
          <p:nvSpPr>
            <p:cNvPr id="19" name="Freeform 19"/>
            <p:cNvSpPr/>
            <p:nvPr/>
          </p:nvSpPr>
          <p:spPr>
            <a:xfrm>
              <a:off x="0" y="0"/>
              <a:ext cx="10407848" cy="1209675"/>
            </a:xfrm>
            <a:custGeom>
              <a:avLst/>
              <a:gdLst/>
              <a:ahLst/>
              <a:cxnLst/>
              <a:rect l="l" t="t" r="r" b="b"/>
              <a:pathLst>
                <a:path w="10407848" h="1209675">
                  <a:moveTo>
                    <a:pt x="0" y="0"/>
                  </a:moveTo>
                  <a:lnTo>
                    <a:pt x="10407848" y="0"/>
                  </a:lnTo>
                  <a:lnTo>
                    <a:pt x="10407848" y="1209675"/>
                  </a:lnTo>
                  <a:lnTo>
                    <a:pt x="0" y="1209675"/>
                  </a:lnTo>
                  <a:close/>
                </a:path>
              </a:pathLst>
            </a:custGeom>
            <a:solidFill>
              <a:srgbClr val="000000">
                <a:alpha val="0"/>
              </a:srgbClr>
            </a:solidFill>
          </p:spPr>
        </p:sp>
        <p:sp>
          <p:nvSpPr>
            <p:cNvPr id="20" name="TextBox 20"/>
            <p:cNvSpPr txBox="1"/>
            <p:nvPr/>
          </p:nvSpPr>
          <p:spPr>
            <a:xfrm>
              <a:off x="0" y="-142875"/>
              <a:ext cx="10407848" cy="1352550"/>
            </a:xfrm>
            <a:prstGeom prst="rect">
              <a:avLst/>
            </a:prstGeom>
          </p:spPr>
          <p:txBody>
            <a:bodyPr lIns="0" tIns="0" rIns="0" bIns="0" rtlCol="0" anchor="t"/>
            <a:lstStyle/>
            <a:p>
              <a:pPr algn="l">
                <a:lnSpc>
                  <a:spcPts val="3562"/>
                </a:lnSpc>
              </a:pPr>
              <a:r>
                <a:rPr lang="en-US" sz="2187">
                  <a:solidFill>
                    <a:srgbClr val="3B4E4E"/>
                  </a:solidFill>
                  <a:latin typeface="Overpass Light"/>
                  <a:ea typeface="Overpass Light"/>
                  <a:cs typeface="Overpass Light"/>
                  <a:sym typeface="Overpass Light"/>
                </a:rPr>
                <a:t>Annoying, intrusive, and potentially dangerous, leading to financial losses and privacy breaches.</a:t>
              </a:r>
            </a:p>
          </p:txBody>
        </p:sp>
      </p:gr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advTm="100">
        <p:split orient="vert"/>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rgbClr val="E6E494"/>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2" name="Text 0"/>
          <p:cNvSpPr/>
          <p:nvPr/>
        </p:nvSpPr>
        <p:spPr>
          <a:xfrm>
            <a:off x="920652" y="420969"/>
            <a:ext cx="11398895" cy="821978"/>
          </a:xfrm>
          <a:prstGeom prst="rect">
            <a:avLst/>
          </a:prstGeom>
          <a:noFill/>
          <a:ln/>
        </p:spPr>
        <p:txBody>
          <a:bodyPr wrap="none" lIns="0" tIns="0" rIns="0" bIns="0" rtlCol="0" anchor="t"/>
          <a:lstStyle/>
          <a:p>
            <a:pPr>
              <a:lnSpc>
                <a:spcPts val="6438"/>
              </a:lnSpc>
            </a:pPr>
            <a:r>
              <a:rPr lang="en-US" sz="5125" b="1" dirty="0">
                <a:latin typeface="Syne Extra Bold" pitchFamily="34" charset="0"/>
                <a:ea typeface="Syne Extra Bold" pitchFamily="34" charset="-122"/>
                <a:cs typeface="Syne Extra Bold" pitchFamily="34" charset="-120"/>
              </a:rPr>
              <a:t>SCOPE OF PROJECT</a:t>
            </a:r>
            <a:endParaRPr lang="en-US" sz="5125" dirty="0"/>
          </a:p>
        </p:txBody>
      </p:sp>
      <p:sp>
        <p:nvSpPr>
          <p:cNvPr id="3" name="Text 1"/>
          <p:cNvSpPr/>
          <p:nvPr/>
        </p:nvSpPr>
        <p:spPr>
          <a:xfrm>
            <a:off x="920652" y="1671638"/>
            <a:ext cx="16446699" cy="821978"/>
          </a:xfrm>
          <a:prstGeom prst="rect">
            <a:avLst/>
          </a:prstGeom>
          <a:noFill/>
          <a:ln/>
        </p:spPr>
        <p:txBody>
          <a:bodyPr wrap="none" lIns="0" tIns="0" rIns="0" bIns="0" rtlCol="0" anchor="t"/>
          <a:lstStyle/>
          <a:p>
            <a:pPr>
              <a:lnSpc>
                <a:spcPts val="3313"/>
              </a:lnSpc>
            </a:pPr>
            <a:r>
              <a:rPr lang="en-US" sz="2063" b="1" dirty="0">
                <a:latin typeface="Syne" pitchFamily="34" charset="0"/>
                <a:ea typeface="Syne" pitchFamily="34" charset="-122"/>
                <a:cs typeface="Syne" pitchFamily="34" charset="-120"/>
              </a:rPr>
              <a:t>Problem Identification</a:t>
            </a:r>
            <a:r>
              <a:rPr lang="en-US" sz="2063" dirty="0">
                <a:solidFill>
                  <a:srgbClr val="D7E5D8"/>
                </a:solidFill>
                <a:latin typeface="Syne" pitchFamily="34" charset="0"/>
                <a:ea typeface="Syne" pitchFamily="34" charset="-122"/>
                <a:cs typeface="Syne" pitchFamily="34" charset="-120"/>
              </a:rPr>
              <a:t>:</a:t>
            </a:r>
            <a:endParaRPr lang="en-US" sz="2063" dirty="0"/>
          </a:p>
        </p:txBody>
      </p:sp>
      <p:sp>
        <p:nvSpPr>
          <p:cNvPr id="4" name="Text 2"/>
          <p:cNvSpPr/>
          <p:nvPr/>
        </p:nvSpPr>
        <p:spPr>
          <a:xfrm>
            <a:off x="920649" y="2388394"/>
            <a:ext cx="16446703" cy="618083"/>
          </a:xfrm>
          <a:prstGeom prst="rect">
            <a:avLst/>
          </a:prstGeom>
          <a:noFill/>
          <a:ln/>
        </p:spPr>
        <p:txBody>
          <a:bodyPr wrap="none" lIns="0" tIns="0" rIns="0" bIns="0" rtlCol="0" anchor="t"/>
          <a:lstStyle/>
          <a:p>
            <a:pPr marL="428625" indent="-428625">
              <a:lnSpc>
                <a:spcPts val="3313"/>
              </a:lnSpc>
              <a:buSzPct val="100000"/>
              <a:buChar char="•"/>
            </a:pPr>
            <a:r>
              <a:rPr lang="en-US" sz="2063" dirty="0">
                <a:latin typeface="Syne" pitchFamily="34" charset="0"/>
                <a:ea typeface="Syne" pitchFamily="34" charset="-122"/>
                <a:cs typeface="Syne" pitchFamily="34" charset="-120"/>
              </a:rPr>
              <a:t>Understanding the impact of spam on users, organizations, and systems</a:t>
            </a:r>
            <a:r>
              <a:rPr lang="en-US" sz="2063" dirty="0">
                <a:solidFill>
                  <a:srgbClr val="D7E5D8"/>
                </a:solidFill>
                <a:latin typeface="Syne" pitchFamily="34" charset="0"/>
                <a:ea typeface="Syne" pitchFamily="34" charset="-122"/>
                <a:cs typeface="Syne" pitchFamily="34" charset="-120"/>
              </a:rPr>
              <a:t>.</a:t>
            </a:r>
            <a:endParaRPr lang="en-US" sz="2063" dirty="0"/>
          </a:p>
        </p:txBody>
      </p:sp>
      <p:sp>
        <p:nvSpPr>
          <p:cNvPr id="5" name="Text 3"/>
          <p:cNvSpPr/>
          <p:nvPr/>
        </p:nvSpPr>
        <p:spPr>
          <a:xfrm>
            <a:off x="920648" y="2993170"/>
            <a:ext cx="16446703" cy="631331"/>
          </a:xfrm>
          <a:prstGeom prst="rect">
            <a:avLst/>
          </a:prstGeom>
          <a:noFill/>
          <a:ln/>
        </p:spPr>
        <p:txBody>
          <a:bodyPr wrap="none" lIns="0" tIns="0" rIns="0" bIns="0" rtlCol="0" anchor="t"/>
          <a:lstStyle/>
          <a:p>
            <a:pPr marL="428625" indent="-428625">
              <a:lnSpc>
                <a:spcPts val="3313"/>
              </a:lnSpc>
              <a:buSzPct val="100000"/>
              <a:buChar char="•"/>
            </a:pPr>
            <a:r>
              <a:rPr lang="en-US" sz="2063" dirty="0">
                <a:latin typeface="Syne" pitchFamily="34" charset="0"/>
                <a:ea typeface="Syne" pitchFamily="34" charset="-122"/>
                <a:cs typeface="Syne" pitchFamily="34" charset="-120"/>
              </a:rPr>
              <a:t>Highlighting the need for effective detection and mitigation strategies</a:t>
            </a:r>
            <a:r>
              <a:rPr lang="en-US" sz="2063" dirty="0">
                <a:solidFill>
                  <a:srgbClr val="D7E5D8"/>
                </a:solidFill>
                <a:latin typeface="Syne" pitchFamily="34" charset="0"/>
                <a:ea typeface="Syne" pitchFamily="34" charset="-122"/>
                <a:cs typeface="Syne" pitchFamily="34" charset="-120"/>
              </a:rPr>
              <a:t>.</a:t>
            </a:r>
            <a:endParaRPr lang="en-US" sz="2063" dirty="0"/>
          </a:p>
        </p:txBody>
      </p:sp>
      <p:sp>
        <p:nvSpPr>
          <p:cNvPr id="6" name="Text 4"/>
          <p:cNvSpPr/>
          <p:nvPr/>
        </p:nvSpPr>
        <p:spPr>
          <a:xfrm>
            <a:off x="920647" y="3615380"/>
            <a:ext cx="16446703" cy="628459"/>
          </a:xfrm>
          <a:prstGeom prst="rect">
            <a:avLst/>
          </a:prstGeom>
          <a:noFill/>
          <a:ln/>
        </p:spPr>
        <p:txBody>
          <a:bodyPr wrap="none" lIns="0" tIns="0" rIns="0" bIns="0" rtlCol="0" anchor="t"/>
          <a:lstStyle/>
          <a:p>
            <a:pPr>
              <a:lnSpc>
                <a:spcPts val="3313"/>
              </a:lnSpc>
            </a:pPr>
            <a:r>
              <a:rPr lang="en-US" sz="2063" b="1" dirty="0">
                <a:latin typeface="Syne" pitchFamily="34" charset="0"/>
                <a:ea typeface="Syne" pitchFamily="34" charset="-122"/>
                <a:cs typeface="Syne" pitchFamily="34" charset="-120"/>
              </a:rPr>
              <a:t>Objectives</a:t>
            </a:r>
            <a:r>
              <a:rPr lang="en-US" sz="2063" dirty="0">
                <a:latin typeface="Syne" pitchFamily="34" charset="0"/>
                <a:ea typeface="Syne" pitchFamily="34" charset="-122"/>
                <a:cs typeface="Syne" pitchFamily="34" charset="-120"/>
              </a:rPr>
              <a:t>:</a:t>
            </a:r>
            <a:endParaRPr lang="en-US" sz="2063" dirty="0"/>
          </a:p>
        </p:txBody>
      </p:sp>
      <p:sp>
        <p:nvSpPr>
          <p:cNvPr id="7" name="Text 5"/>
          <p:cNvSpPr/>
          <p:nvPr/>
        </p:nvSpPr>
        <p:spPr>
          <a:xfrm>
            <a:off x="920646" y="4358149"/>
            <a:ext cx="16446705" cy="507900"/>
          </a:xfrm>
          <a:prstGeom prst="rect">
            <a:avLst/>
          </a:prstGeom>
          <a:noFill/>
          <a:ln/>
        </p:spPr>
        <p:txBody>
          <a:bodyPr wrap="none" lIns="0" tIns="0" rIns="0" bIns="0" rtlCol="0" anchor="t"/>
          <a:lstStyle/>
          <a:p>
            <a:pPr marL="428625" indent="-428625">
              <a:lnSpc>
                <a:spcPts val="3313"/>
              </a:lnSpc>
              <a:buSzPct val="100000"/>
              <a:buChar char="•"/>
            </a:pPr>
            <a:r>
              <a:rPr lang="en-US" sz="2063" dirty="0">
                <a:latin typeface="Syne" pitchFamily="34" charset="0"/>
                <a:ea typeface="Syne" pitchFamily="34" charset="-122"/>
                <a:cs typeface="Syne" pitchFamily="34" charset="-120"/>
              </a:rPr>
              <a:t>Developing techniques to identify and block spam messages</a:t>
            </a:r>
            <a:r>
              <a:rPr lang="en-US" sz="2063" dirty="0">
                <a:solidFill>
                  <a:srgbClr val="D7E5D8"/>
                </a:solidFill>
                <a:latin typeface="Syne" pitchFamily="34" charset="0"/>
                <a:ea typeface="Syne" pitchFamily="34" charset="-122"/>
                <a:cs typeface="Syne" pitchFamily="34" charset="-120"/>
              </a:rPr>
              <a:t>.</a:t>
            </a:r>
            <a:endParaRPr lang="en-US" sz="2063" dirty="0"/>
          </a:p>
        </p:txBody>
      </p:sp>
      <p:sp>
        <p:nvSpPr>
          <p:cNvPr id="8" name="Text 6"/>
          <p:cNvSpPr/>
          <p:nvPr/>
        </p:nvSpPr>
        <p:spPr>
          <a:xfrm>
            <a:off x="920647" y="4958024"/>
            <a:ext cx="16446705" cy="407579"/>
          </a:xfrm>
          <a:prstGeom prst="rect">
            <a:avLst/>
          </a:prstGeom>
          <a:noFill/>
          <a:ln/>
        </p:spPr>
        <p:txBody>
          <a:bodyPr wrap="none" lIns="0" tIns="0" rIns="0" bIns="0" rtlCol="0" anchor="t"/>
          <a:lstStyle/>
          <a:p>
            <a:pPr marL="428625" indent="-428625">
              <a:lnSpc>
                <a:spcPts val="3313"/>
              </a:lnSpc>
              <a:buSzPct val="100000"/>
              <a:buChar char="•"/>
            </a:pPr>
            <a:r>
              <a:rPr lang="en-US" sz="2063" dirty="0">
                <a:latin typeface="Syne" pitchFamily="34" charset="0"/>
                <a:ea typeface="Syne" pitchFamily="34" charset="-122"/>
                <a:cs typeface="Syne" pitchFamily="34" charset="-120"/>
              </a:rPr>
              <a:t>Ensuring minimal false positives while maintaining high accuracy</a:t>
            </a:r>
            <a:r>
              <a:rPr lang="en-US" sz="2063" dirty="0">
                <a:solidFill>
                  <a:srgbClr val="D7E5D8"/>
                </a:solidFill>
                <a:latin typeface="Syne" pitchFamily="34" charset="0"/>
                <a:ea typeface="Syne" pitchFamily="34" charset="-122"/>
                <a:cs typeface="Syne" pitchFamily="34" charset="-120"/>
              </a:rPr>
              <a:t>.</a:t>
            </a:r>
            <a:endParaRPr lang="en-US" sz="2063" dirty="0"/>
          </a:p>
        </p:txBody>
      </p:sp>
      <p:sp>
        <p:nvSpPr>
          <p:cNvPr id="9" name="Text 7"/>
          <p:cNvSpPr/>
          <p:nvPr/>
        </p:nvSpPr>
        <p:spPr>
          <a:xfrm>
            <a:off x="920646" y="5560472"/>
            <a:ext cx="16446705" cy="622210"/>
          </a:xfrm>
          <a:prstGeom prst="rect">
            <a:avLst/>
          </a:prstGeom>
          <a:noFill/>
          <a:ln/>
        </p:spPr>
        <p:txBody>
          <a:bodyPr wrap="none" lIns="0" tIns="0" rIns="0" bIns="0" rtlCol="0" anchor="t"/>
          <a:lstStyle/>
          <a:p>
            <a:pPr>
              <a:lnSpc>
                <a:spcPts val="3313"/>
              </a:lnSpc>
            </a:pPr>
            <a:r>
              <a:rPr lang="en-US" sz="2063" b="1" dirty="0">
                <a:latin typeface="Syne" pitchFamily="34" charset="0"/>
                <a:ea typeface="Syne" pitchFamily="34" charset="-122"/>
                <a:cs typeface="Syne" pitchFamily="34" charset="-120"/>
              </a:rPr>
              <a:t>Implementation Areas</a:t>
            </a:r>
            <a:r>
              <a:rPr lang="en-US" sz="2063" dirty="0">
                <a:latin typeface="Syne" pitchFamily="34" charset="0"/>
                <a:ea typeface="Syne" pitchFamily="34" charset="-122"/>
                <a:cs typeface="Syne" pitchFamily="34" charset="-120"/>
              </a:rPr>
              <a:t>:</a:t>
            </a:r>
            <a:endParaRPr lang="en-US" sz="2063" dirty="0"/>
          </a:p>
        </p:txBody>
      </p:sp>
      <p:sp>
        <p:nvSpPr>
          <p:cNvPr id="10" name="Text 8"/>
          <p:cNvSpPr/>
          <p:nvPr/>
        </p:nvSpPr>
        <p:spPr>
          <a:xfrm>
            <a:off x="920645" y="6043163"/>
            <a:ext cx="16446705" cy="618084"/>
          </a:xfrm>
          <a:prstGeom prst="rect">
            <a:avLst/>
          </a:prstGeom>
          <a:noFill/>
          <a:ln/>
        </p:spPr>
        <p:txBody>
          <a:bodyPr wrap="none" lIns="0" tIns="0" rIns="0" bIns="0" rtlCol="0" anchor="t"/>
          <a:lstStyle/>
          <a:p>
            <a:pPr marL="428625" indent="-428625">
              <a:lnSpc>
                <a:spcPts val="3313"/>
              </a:lnSpc>
              <a:buSzPct val="100000"/>
              <a:buChar char="•"/>
            </a:pPr>
            <a:r>
              <a:rPr lang="en-US" sz="2063" dirty="0">
                <a:latin typeface="Syne" pitchFamily="34" charset="0"/>
                <a:ea typeface="Syne" pitchFamily="34" charset="-122"/>
                <a:cs typeface="Syne" pitchFamily="34" charset="-120"/>
              </a:rPr>
              <a:t>Email communication, social media, SMS, and other messaging platforms</a:t>
            </a:r>
            <a:r>
              <a:rPr lang="en-US" sz="2063" dirty="0">
                <a:solidFill>
                  <a:srgbClr val="D7E5D8"/>
                </a:solidFill>
                <a:latin typeface="Syne" pitchFamily="34" charset="0"/>
                <a:ea typeface="Syne" pitchFamily="34" charset="-122"/>
                <a:cs typeface="Syne" pitchFamily="34" charset="-120"/>
              </a:rPr>
              <a:t>.</a:t>
            </a:r>
            <a:endParaRPr lang="en-US" sz="2063" dirty="0"/>
          </a:p>
        </p:txBody>
      </p:sp>
      <p:sp>
        <p:nvSpPr>
          <p:cNvPr id="11" name="Text 9"/>
          <p:cNvSpPr/>
          <p:nvPr/>
        </p:nvSpPr>
        <p:spPr>
          <a:xfrm>
            <a:off x="920644" y="6595221"/>
            <a:ext cx="16446707" cy="548718"/>
          </a:xfrm>
          <a:prstGeom prst="rect">
            <a:avLst/>
          </a:prstGeom>
          <a:noFill/>
          <a:ln/>
        </p:spPr>
        <p:txBody>
          <a:bodyPr wrap="none" lIns="0" tIns="0" rIns="0" bIns="0" rtlCol="0" anchor="t"/>
          <a:lstStyle/>
          <a:p>
            <a:pPr marL="428625" indent="-428625">
              <a:lnSpc>
                <a:spcPts val="3313"/>
              </a:lnSpc>
              <a:buSzPct val="100000"/>
              <a:buChar char="•"/>
            </a:pPr>
            <a:r>
              <a:rPr lang="en-US" sz="2063" dirty="0">
                <a:latin typeface="Syne" pitchFamily="34" charset="0"/>
                <a:ea typeface="Syne" pitchFamily="34" charset="-122"/>
                <a:cs typeface="Syne" pitchFamily="34" charset="-120"/>
              </a:rPr>
              <a:t>Integration with cybersecurity systems for enhanced protection.</a:t>
            </a:r>
            <a:endParaRPr lang="en-US" sz="2063" dirty="0"/>
          </a:p>
        </p:txBody>
      </p:sp>
      <p:sp>
        <p:nvSpPr>
          <p:cNvPr id="12" name="Text 10"/>
          <p:cNvSpPr/>
          <p:nvPr/>
        </p:nvSpPr>
        <p:spPr>
          <a:xfrm>
            <a:off x="920644" y="7094775"/>
            <a:ext cx="16446707" cy="711918"/>
          </a:xfrm>
          <a:prstGeom prst="rect">
            <a:avLst/>
          </a:prstGeom>
          <a:noFill/>
          <a:ln/>
        </p:spPr>
        <p:txBody>
          <a:bodyPr wrap="none" lIns="0" tIns="0" rIns="0" bIns="0" rtlCol="0" anchor="t"/>
          <a:lstStyle/>
          <a:p>
            <a:pPr>
              <a:lnSpc>
                <a:spcPts val="3313"/>
              </a:lnSpc>
            </a:pPr>
            <a:r>
              <a:rPr lang="en-US" sz="2063" b="1" dirty="0">
                <a:latin typeface="Syne" pitchFamily="34" charset="0"/>
                <a:ea typeface="Syne" pitchFamily="34" charset="-122"/>
                <a:cs typeface="Syne" pitchFamily="34" charset="-120"/>
              </a:rPr>
              <a:t>Expected Outcomes</a:t>
            </a:r>
            <a:r>
              <a:rPr lang="en-US" sz="2063" dirty="0">
                <a:latin typeface="Syne" pitchFamily="34" charset="0"/>
                <a:ea typeface="Syne" pitchFamily="34" charset="-122"/>
                <a:cs typeface="Syne" pitchFamily="34" charset="-120"/>
              </a:rPr>
              <a:t>:</a:t>
            </a:r>
            <a:endParaRPr lang="en-US" sz="2063" dirty="0"/>
          </a:p>
        </p:txBody>
      </p:sp>
      <p:sp>
        <p:nvSpPr>
          <p:cNvPr id="13" name="Text 11"/>
          <p:cNvSpPr/>
          <p:nvPr/>
        </p:nvSpPr>
        <p:spPr>
          <a:xfrm>
            <a:off x="920644" y="7643493"/>
            <a:ext cx="16446707" cy="1406003"/>
          </a:xfrm>
          <a:prstGeom prst="rect">
            <a:avLst/>
          </a:prstGeom>
          <a:noFill/>
          <a:ln/>
        </p:spPr>
        <p:txBody>
          <a:bodyPr wrap="none" lIns="0" tIns="0" rIns="0" bIns="0" rtlCol="0" anchor="t"/>
          <a:lstStyle/>
          <a:p>
            <a:pPr marL="428625" indent="-428625">
              <a:lnSpc>
                <a:spcPts val="3313"/>
              </a:lnSpc>
              <a:buSzPct val="100000"/>
              <a:buChar char="•"/>
            </a:pPr>
            <a:r>
              <a:rPr lang="en-US" sz="2063" dirty="0">
                <a:latin typeface="Syne" pitchFamily="34" charset="0"/>
                <a:ea typeface="Syne" pitchFamily="34" charset="-122"/>
                <a:cs typeface="Syne" pitchFamily="34" charset="-120"/>
              </a:rPr>
              <a:t>Reduced spam-related security risks and resource wastage</a:t>
            </a:r>
            <a:r>
              <a:rPr lang="en-US" sz="2063" dirty="0">
                <a:solidFill>
                  <a:srgbClr val="D7E5D8"/>
                </a:solidFill>
                <a:latin typeface="Syne" pitchFamily="34" charset="0"/>
                <a:ea typeface="Syne" pitchFamily="34" charset="-122"/>
                <a:cs typeface="Syne" pitchFamily="34" charset="-120"/>
              </a:rPr>
              <a:t>.</a:t>
            </a:r>
            <a:endParaRPr lang="en-US" sz="2063" dirty="0"/>
          </a:p>
        </p:txBody>
      </p:sp>
      <p:sp>
        <p:nvSpPr>
          <p:cNvPr id="14" name="Text 12"/>
          <p:cNvSpPr/>
          <p:nvPr/>
        </p:nvSpPr>
        <p:spPr>
          <a:xfrm>
            <a:off x="920643" y="8226914"/>
            <a:ext cx="16446707" cy="1322136"/>
          </a:xfrm>
          <a:prstGeom prst="rect">
            <a:avLst/>
          </a:prstGeom>
          <a:noFill/>
          <a:ln/>
        </p:spPr>
        <p:txBody>
          <a:bodyPr wrap="none" lIns="0" tIns="0" rIns="0" bIns="0" rtlCol="0" anchor="t"/>
          <a:lstStyle/>
          <a:p>
            <a:pPr marL="428625" indent="-428625">
              <a:lnSpc>
                <a:spcPts val="3313"/>
              </a:lnSpc>
              <a:buSzPct val="100000"/>
              <a:buChar char="•"/>
            </a:pPr>
            <a:r>
              <a:rPr lang="en-US" sz="2063" dirty="0">
                <a:latin typeface="Syne" pitchFamily="34" charset="0"/>
                <a:ea typeface="Syne" pitchFamily="34" charset="-122"/>
                <a:cs typeface="Syne" pitchFamily="34" charset="-120"/>
              </a:rPr>
              <a:t>Improved user experience and system efficiency</a:t>
            </a:r>
            <a:r>
              <a:rPr lang="en-US" sz="2063" dirty="0">
                <a:solidFill>
                  <a:srgbClr val="D7E5D8"/>
                </a:solidFill>
                <a:latin typeface="Syne" pitchFamily="34" charset="0"/>
                <a:ea typeface="Syne" pitchFamily="34" charset="-122"/>
                <a:cs typeface="Syne" pitchFamily="34" charset="-120"/>
              </a:rPr>
              <a:t>.</a:t>
            </a:r>
            <a:endParaRPr lang="en-US" sz="2063"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6300">
              <a:srgbClr val="E4E297"/>
            </a:gs>
            <a:gs pos="100000">
              <a:srgbClr val="E6E494"/>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2" name="Text 0"/>
          <p:cNvSpPr/>
          <p:nvPr/>
        </p:nvSpPr>
        <p:spPr>
          <a:xfrm>
            <a:off x="992238" y="1638301"/>
            <a:ext cx="12421791" cy="885974"/>
          </a:xfrm>
          <a:prstGeom prst="rect">
            <a:avLst/>
          </a:prstGeom>
          <a:noFill/>
          <a:ln/>
        </p:spPr>
        <p:txBody>
          <a:bodyPr wrap="none" lIns="0" tIns="0" rIns="0" bIns="0" rtlCol="0" anchor="t"/>
          <a:lstStyle/>
          <a:p>
            <a:pPr>
              <a:lnSpc>
                <a:spcPts val="6938"/>
              </a:lnSpc>
            </a:pPr>
            <a:r>
              <a:rPr lang="en-US" sz="5563" b="1" dirty="0">
                <a:latin typeface="Syne Extra Bold" pitchFamily="34" charset="0"/>
                <a:ea typeface="Syne Extra Bold" pitchFamily="34" charset="-122"/>
                <a:cs typeface="Syne Extra Bold" pitchFamily="34" charset="-120"/>
              </a:rPr>
              <a:t>LIFE CYCLE OF SPAM</a:t>
            </a:r>
            <a:endParaRPr lang="en-US" sz="5563" dirty="0"/>
          </a:p>
        </p:txBody>
      </p:sp>
      <p:pic>
        <p:nvPicPr>
          <p:cNvPr id="3" name="Image 0" descr="preencoded.png"/>
          <p:cNvPicPr>
            <a:picLocks noChangeAspect="1"/>
          </p:cNvPicPr>
          <p:nvPr/>
        </p:nvPicPr>
        <p:blipFill>
          <a:blip r:embed="rId3"/>
          <a:stretch>
            <a:fillRect/>
          </a:stretch>
        </p:blipFill>
        <p:spPr>
          <a:xfrm>
            <a:off x="992238" y="3091309"/>
            <a:ext cx="3756869" cy="2321868"/>
          </a:xfrm>
          <a:prstGeom prst="rect">
            <a:avLst/>
          </a:prstGeom>
        </p:spPr>
      </p:pic>
      <p:sp>
        <p:nvSpPr>
          <p:cNvPr id="4" name="Text 1"/>
          <p:cNvSpPr/>
          <p:nvPr/>
        </p:nvSpPr>
        <p:spPr>
          <a:xfrm>
            <a:off x="992238" y="5767536"/>
            <a:ext cx="3544044" cy="442913"/>
          </a:xfrm>
          <a:prstGeom prst="rect">
            <a:avLst/>
          </a:prstGeom>
          <a:noFill/>
          <a:ln/>
        </p:spPr>
        <p:txBody>
          <a:bodyPr wrap="none" lIns="0" tIns="0" rIns="0" bIns="0" rtlCol="0" anchor="t"/>
          <a:lstStyle/>
          <a:p>
            <a:pPr>
              <a:lnSpc>
                <a:spcPts val="3438"/>
              </a:lnSpc>
            </a:pPr>
            <a:r>
              <a:rPr lang="en-US" sz="2750" b="1" dirty="0">
                <a:latin typeface="Syne Extra Bold" pitchFamily="34" charset="0"/>
                <a:ea typeface="Syne Extra Bold" pitchFamily="34" charset="-122"/>
                <a:cs typeface="Syne Extra Bold" pitchFamily="34" charset="-120"/>
              </a:rPr>
              <a:t>Creation</a:t>
            </a:r>
            <a:endParaRPr lang="en-US" sz="2750" dirty="0"/>
          </a:p>
        </p:txBody>
      </p:sp>
      <p:sp>
        <p:nvSpPr>
          <p:cNvPr id="5" name="Text 2"/>
          <p:cNvSpPr/>
          <p:nvPr/>
        </p:nvSpPr>
        <p:spPr>
          <a:xfrm>
            <a:off x="992238" y="6380561"/>
            <a:ext cx="3756869" cy="2268141"/>
          </a:xfrm>
          <a:prstGeom prst="rect">
            <a:avLst/>
          </a:prstGeom>
          <a:noFill/>
          <a:ln/>
        </p:spPr>
        <p:txBody>
          <a:bodyPr wrap="square" lIns="0" tIns="0" rIns="0" bIns="0" rtlCol="0" anchor="t"/>
          <a:lstStyle/>
          <a:p>
            <a:pPr>
              <a:lnSpc>
                <a:spcPts val="3563"/>
              </a:lnSpc>
            </a:pPr>
            <a:r>
              <a:rPr lang="en-US" sz="2188" dirty="0">
                <a:latin typeface="Syne" pitchFamily="34" charset="0"/>
                <a:ea typeface="Syne" pitchFamily="34" charset="-122"/>
                <a:cs typeface="Syne" pitchFamily="34" charset="-120"/>
              </a:rPr>
              <a:t>Spammers create bulk messages with deceptive content or malware, compiling target lists through scraping or data breaches.</a:t>
            </a:r>
            <a:endParaRPr lang="en-US" sz="2188" dirty="0"/>
          </a:p>
        </p:txBody>
      </p:sp>
      <p:pic>
        <p:nvPicPr>
          <p:cNvPr id="6" name="Image 1" descr="preencoded.png"/>
          <p:cNvPicPr>
            <a:picLocks noChangeAspect="1"/>
          </p:cNvPicPr>
          <p:nvPr/>
        </p:nvPicPr>
        <p:blipFill>
          <a:blip r:embed="rId4"/>
          <a:stretch>
            <a:fillRect/>
          </a:stretch>
        </p:blipFill>
        <p:spPr>
          <a:xfrm>
            <a:off x="5174307" y="3091309"/>
            <a:ext cx="3757018" cy="2321868"/>
          </a:xfrm>
          <a:prstGeom prst="rect">
            <a:avLst/>
          </a:prstGeom>
        </p:spPr>
      </p:pic>
      <p:sp>
        <p:nvSpPr>
          <p:cNvPr id="7" name="Text 3"/>
          <p:cNvSpPr/>
          <p:nvPr/>
        </p:nvSpPr>
        <p:spPr>
          <a:xfrm>
            <a:off x="5174308" y="5767536"/>
            <a:ext cx="3544044" cy="442913"/>
          </a:xfrm>
          <a:prstGeom prst="rect">
            <a:avLst/>
          </a:prstGeom>
          <a:noFill/>
          <a:ln/>
        </p:spPr>
        <p:txBody>
          <a:bodyPr wrap="none" lIns="0" tIns="0" rIns="0" bIns="0" rtlCol="0" anchor="t"/>
          <a:lstStyle/>
          <a:p>
            <a:pPr>
              <a:lnSpc>
                <a:spcPts val="3438"/>
              </a:lnSpc>
            </a:pPr>
            <a:r>
              <a:rPr lang="en-US" sz="2750" b="1" dirty="0">
                <a:latin typeface="Syne Extra Bold" pitchFamily="34" charset="0"/>
                <a:ea typeface="Syne Extra Bold" pitchFamily="34" charset="-122"/>
                <a:cs typeface="Syne Extra Bold" pitchFamily="34" charset="-120"/>
              </a:rPr>
              <a:t>Distribution</a:t>
            </a:r>
            <a:endParaRPr lang="en-US" sz="2750" dirty="0"/>
          </a:p>
        </p:txBody>
      </p:sp>
      <p:sp>
        <p:nvSpPr>
          <p:cNvPr id="8" name="Text 4"/>
          <p:cNvSpPr/>
          <p:nvPr/>
        </p:nvSpPr>
        <p:spPr>
          <a:xfrm>
            <a:off x="5174307" y="6380560"/>
            <a:ext cx="3757018" cy="1360885"/>
          </a:xfrm>
          <a:prstGeom prst="rect">
            <a:avLst/>
          </a:prstGeom>
          <a:noFill/>
          <a:ln/>
        </p:spPr>
        <p:txBody>
          <a:bodyPr wrap="square" lIns="0" tIns="0" rIns="0" bIns="0" rtlCol="0" anchor="t"/>
          <a:lstStyle/>
          <a:p>
            <a:pPr>
              <a:lnSpc>
                <a:spcPts val="3563"/>
              </a:lnSpc>
            </a:pPr>
            <a:r>
              <a:rPr lang="en-US" sz="2188" dirty="0">
                <a:latin typeface="Syne" pitchFamily="34" charset="0"/>
                <a:ea typeface="Syne" pitchFamily="34" charset="-122"/>
                <a:cs typeface="Syne" pitchFamily="34" charset="-120"/>
              </a:rPr>
              <a:t>Spam is distributed via email, SMS, or botnets, using automation to bypass </a:t>
            </a:r>
            <a:r>
              <a:rPr lang="en-US" sz="2188" dirty="0">
                <a:solidFill>
                  <a:srgbClr val="D7E5D8"/>
                </a:solidFill>
                <a:latin typeface="Syne" pitchFamily="34" charset="0"/>
                <a:ea typeface="Syne" pitchFamily="34" charset="-122"/>
                <a:cs typeface="Syne" pitchFamily="34" charset="-120"/>
              </a:rPr>
              <a:t>filters.</a:t>
            </a:r>
            <a:endParaRPr lang="en-US" sz="2188" dirty="0"/>
          </a:p>
        </p:txBody>
      </p:sp>
      <p:pic>
        <p:nvPicPr>
          <p:cNvPr id="9" name="Image 2" descr="preencoded.png"/>
          <p:cNvPicPr>
            <a:picLocks noChangeAspect="1"/>
          </p:cNvPicPr>
          <p:nvPr/>
        </p:nvPicPr>
        <p:blipFill>
          <a:blip r:embed="rId5"/>
          <a:stretch>
            <a:fillRect/>
          </a:stretch>
        </p:blipFill>
        <p:spPr>
          <a:xfrm>
            <a:off x="9356526" y="3091309"/>
            <a:ext cx="3757018" cy="2321868"/>
          </a:xfrm>
          <a:prstGeom prst="rect">
            <a:avLst/>
          </a:prstGeom>
        </p:spPr>
      </p:pic>
      <p:sp>
        <p:nvSpPr>
          <p:cNvPr id="10" name="Text 5"/>
          <p:cNvSpPr/>
          <p:nvPr/>
        </p:nvSpPr>
        <p:spPr>
          <a:xfrm>
            <a:off x="9356527" y="5767536"/>
            <a:ext cx="3665041" cy="442913"/>
          </a:xfrm>
          <a:prstGeom prst="rect">
            <a:avLst/>
          </a:prstGeom>
          <a:noFill/>
          <a:ln/>
        </p:spPr>
        <p:txBody>
          <a:bodyPr wrap="none" lIns="0" tIns="0" rIns="0" bIns="0" rtlCol="0" anchor="t"/>
          <a:lstStyle/>
          <a:p>
            <a:pPr>
              <a:lnSpc>
                <a:spcPts val="3438"/>
              </a:lnSpc>
            </a:pPr>
            <a:r>
              <a:rPr lang="en-US" sz="2750" b="1" dirty="0">
                <a:latin typeface="Syne Extra Bold" pitchFamily="34" charset="0"/>
                <a:ea typeface="Syne Extra Bold" pitchFamily="34" charset="-122"/>
                <a:cs typeface="Syne Extra Bold" pitchFamily="34" charset="-120"/>
              </a:rPr>
              <a:t>Engagement</a:t>
            </a:r>
            <a:endParaRPr lang="en-US" sz="2750" dirty="0"/>
          </a:p>
        </p:txBody>
      </p:sp>
      <p:sp>
        <p:nvSpPr>
          <p:cNvPr id="11" name="Text 6"/>
          <p:cNvSpPr/>
          <p:nvPr/>
        </p:nvSpPr>
        <p:spPr>
          <a:xfrm>
            <a:off x="9356526" y="6380560"/>
            <a:ext cx="3757018" cy="1814513"/>
          </a:xfrm>
          <a:prstGeom prst="rect">
            <a:avLst/>
          </a:prstGeom>
          <a:noFill/>
          <a:ln/>
        </p:spPr>
        <p:txBody>
          <a:bodyPr wrap="square" lIns="0" tIns="0" rIns="0" bIns="0" rtlCol="0" anchor="t"/>
          <a:lstStyle/>
          <a:p>
            <a:pPr>
              <a:lnSpc>
                <a:spcPts val="3563"/>
              </a:lnSpc>
            </a:pPr>
            <a:r>
              <a:rPr lang="en-US" sz="2188" dirty="0">
                <a:latin typeface="Syne" pitchFamily="34" charset="0"/>
                <a:ea typeface="Syne" pitchFamily="34" charset="-122"/>
                <a:cs typeface="Syne" pitchFamily="34" charset="-120"/>
              </a:rPr>
              <a:t>Victims engage with malicious content, leading to data theft, financial loss, or system compromise.</a:t>
            </a:r>
            <a:endParaRPr lang="en-US" sz="2188" dirty="0"/>
          </a:p>
        </p:txBody>
      </p:sp>
      <p:pic>
        <p:nvPicPr>
          <p:cNvPr id="12" name="Image 3" descr="preencoded.png"/>
          <p:cNvPicPr>
            <a:picLocks noChangeAspect="1"/>
          </p:cNvPicPr>
          <p:nvPr/>
        </p:nvPicPr>
        <p:blipFill>
          <a:blip r:embed="rId6"/>
          <a:stretch>
            <a:fillRect/>
          </a:stretch>
        </p:blipFill>
        <p:spPr>
          <a:xfrm>
            <a:off x="13538746" y="3091309"/>
            <a:ext cx="3757018" cy="2321868"/>
          </a:xfrm>
          <a:prstGeom prst="rect">
            <a:avLst/>
          </a:prstGeom>
        </p:spPr>
      </p:pic>
      <p:sp>
        <p:nvSpPr>
          <p:cNvPr id="13" name="Text 7"/>
          <p:cNvSpPr/>
          <p:nvPr/>
        </p:nvSpPr>
        <p:spPr>
          <a:xfrm>
            <a:off x="13538746" y="5767536"/>
            <a:ext cx="3757018" cy="1328738"/>
          </a:xfrm>
          <a:prstGeom prst="rect">
            <a:avLst/>
          </a:prstGeom>
          <a:noFill/>
          <a:ln/>
        </p:spPr>
        <p:txBody>
          <a:bodyPr wrap="square" lIns="0" tIns="0" rIns="0" bIns="0" rtlCol="0" anchor="t"/>
          <a:lstStyle/>
          <a:p>
            <a:pPr>
              <a:lnSpc>
                <a:spcPts val="3438"/>
              </a:lnSpc>
            </a:pPr>
            <a:r>
              <a:rPr lang="en-US" sz="2750" b="1" dirty="0">
                <a:latin typeface="Syne Extra Bold" pitchFamily="34" charset="0"/>
                <a:ea typeface="Syne Extra Bold" pitchFamily="34" charset="-122"/>
                <a:cs typeface="Syne Extra Bold" pitchFamily="34" charset="-120"/>
              </a:rPr>
              <a:t>Detection and Adaptation</a:t>
            </a:r>
            <a:endParaRPr lang="en-US" sz="2750" dirty="0"/>
          </a:p>
        </p:txBody>
      </p:sp>
      <p:sp>
        <p:nvSpPr>
          <p:cNvPr id="14" name="Text 8"/>
          <p:cNvSpPr/>
          <p:nvPr/>
        </p:nvSpPr>
        <p:spPr>
          <a:xfrm>
            <a:off x="13630722" y="6812759"/>
            <a:ext cx="3665042" cy="1814512"/>
          </a:xfrm>
          <a:prstGeom prst="rect">
            <a:avLst/>
          </a:prstGeom>
          <a:noFill/>
          <a:ln/>
        </p:spPr>
        <p:txBody>
          <a:bodyPr wrap="square" lIns="0" tIns="0" rIns="0" bIns="0" rtlCol="0" anchor="t"/>
          <a:lstStyle/>
          <a:p>
            <a:pPr>
              <a:lnSpc>
                <a:spcPts val="3563"/>
              </a:lnSpc>
            </a:pPr>
            <a:r>
              <a:rPr lang="en-US" sz="2188" dirty="0">
                <a:latin typeface="Syne" pitchFamily="34" charset="0"/>
                <a:ea typeface="Syne" pitchFamily="34" charset="-122"/>
                <a:cs typeface="Syne" pitchFamily="34" charset="-120"/>
              </a:rPr>
              <a:t>Filters detect and block spam, and users report it; spammers adapt to evade detection</a:t>
            </a:r>
            <a:r>
              <a:rPr lang="en-US" sz="2188" dirty="0">
                <a:solidFill>
                  <a:srgbClr val="D7E5D8"/>
                </a:solidFill>
                <a:latin typeface="Syne" pitchFamily="34" charset="0"/>
                <a:ea typeface="Syne" pitchFamily="34" charset="-122"/>
                <a:cs typeface="Syne" pitchFamily="34" charset="-120"/>
              </a:rPr>
              <a:t>.</a:t>
            </a:r>
            <a:endParaRPr lang="en-US" sz="2188"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9F4BE"/>
            </a:solid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DE6"/>
            </a:solidFill>
          </p:spPr>
        </p:sp>
      </p:grpSp>
      <p:sp>
        <p:nvSpPr>
          <p:cNvPr id="6" name="Freeform 6" descr="preencoded.png"/>
          <p:cNvSpPr/>
          <p:nvPr/>
        </p:nvSpPr>
        <p:spPr>
          <a:xfrm>
            <a:off x="0" y="0"/>
            <a:ext cx="6858000" cy="10287000"/>
          </a:xfrm>
          <a:custGeom>
            <a:avLst/>
            <a:gdLst/>
            <a:ahLst/>
            <a:cxnLst/>
            <a:rect l="l" t="t" r="r" b="b"/>
            <a:pathLst>
              <a:path w="6858000" h="10287000">
                <a:moveTo>
                  <a:pt x="0" y="0"/>
                </a:moveTo>
                <a:lnTo>
                  <a:pt x="6858000" y="0"/>
                </a:lnTo>
                <a:lnTo>
                  <a:pt x="6858000" y="10287000"/>
                </a:lnTo>
                <a:lnTo>
                  <a:pt x="0" y="10287000"/>
                </a:lnTo>
                <a:lnTo>
                  <a:pt x="0" y="0"/>
                </a:lnTo>
                <a:close/>
              </a:path>
            </a:pathLst>
          </a:custGeom>
          <a:blipFill>
            <a:blip r:embed="rId2"/>
            <a:stretch>
              <a:fillRect/>
            </a:stretch>
          </a:blipFill>
        </p:spPr>
      </p:sp>
      <p:grpSp>
        <p:nvGrpSpPr>
          <p:cNvPr id="7" name="Group 7"/>
          <p:cNvGrpSpPr/>
          <p:nvPr/>
        </p:nvGrpSpPr>
        <p:grpSpPr>
          <a:xfrm>
            <a:off x="7850237" y="1615679"/>
            <a:ext cx="9445526" cy="1771947"/>
            <a:chOff x="0" y="0"/>
            <a:chExt cx="12594035" cy="2362597"/>
          </a:xfrm>
        </p:grpSpPr>
        <p:sp>
          <p:nvSpPr>
            <p:cNvPr id="8" name="Freeform 8"/>
            <p:cNvSpPr/>
            <p:nvPr/>
          </p:nvSpPr>
          <p:spPr>
            <a:xfrm>
              <a:off x="0" y="0"/>
              <a:ext cx="12594035" cy="2362597"/>
            </a:xfrm>
            <a:custGeom>
              <a:avLst/>
              <a:gdLst/>
              <a:ahLst/>
              <a:cxnLst/>
              <a:rect l="l" t="t" r="r" b="b"/>
              <a:pathLst>
                <a:path w="12594035" h="2362597">
                  <a:moveTo>
                    <a:pt x="0" y="0"/>
                  </a:moveTo>
                  <a:lnTo>
                    <a:pt x="12594035" y="0"/>
                  </a:lnTo>
                  <a:lnTo>
                    <a:pt x="12594035" y="2362597"/>
                  </a:lnTo>
                  <a:lnTo>
                    <a:pt x="0" y="2362597"/>
                  </a:lnTo>
                  <a:close/>
                </a:path>
              </a:pathLst>
            </a:custGeom>
            <a:solidFill>
              <a:srgbClr val="000000">
                <a:alpha val="0"/>
              </a:srgbClr>
            </a:solidFill>
          </p:spPr>
        </p:sp>
        <p:sp>
          <p:nvSpPr>
            <p:cNvPr id="9" name="TextBox 9"/>
            <p:cNvSpPr txBox="1"/>
            <p:nvPr/>
          </p:nvSpPr>
          <p:spPr>
            <a:xfrm>
              <a:off x="0" y="-57150"/>
              <a:ext cx="12594035" cy="2419747"/>
            </a:xfrm>
            <a:prstGeom prst="rect">
              <a:avLst/>
            </a:prstGeom>
          </p:spPr>
          <p:txBody>
            <a:bodyPr lIns="0" tIns="0" rIns="0" bIns="0" rtlCol="0" anchor="t"/>
            <a:lstStyle/>
            <a:p>
              <a:pPr algn="l">
                <a:lnSpc>
                  <a:spcPts val="6937"/>
                </a:lnSpc>
              </a:pPr>
              <a:r>
                <a:rPr lang="en-US" sz="5562" b="1">
                  <a:solidFill>
                    <a:srgbClr val="233939"/>
                  </a:solidFill>
                  <a:latin typeface="Arimo Bold"/>
                  <a:ea typeface="Arimo Bold"/>
                  <a:cs typeface="Arimo Bold"/>
                  <a:sym typeface="Arimo Bold"/>
                </a:rPr>
                <a:t>Challenges of SMS Spam Detection</a:t>
              </a:r>
            </a:p>
          </p:txBody>
        </p:sp>
      </p:grpSp>
      <p:grpSp>
        <p:nvGrpSpPr>
          <p:cNvPr id="10" name="Group 10"/>
          <p:cNvGrpSpPr/>
          <p:nvPr/>
        </p:nvGrpSpPr>
        <p:grpSpPr>
          <a:xfrm>
            <a:off x="7845475" y="4127004"/>
            <a:ext cx="505569" cy="505569"/>
            <a:chOff x="0" y="0"/>
            <a:chExt cx="674092" cy="674092"/>
          </a:xfrm>
        </p:grpSpPr>
        <p:sp>
          <p:nvSpPr>
            <p:cNvPr id="11" name="Freeform 11"/>
            <p:cNvSpPr/>
            <p:nvPr/>
          </p:nvSpPr>
          <p:spPr>
            <a:xfrm>
              <a:off x="6350" y="6350"/>
              <a:ext cx="661416" cy="661416"/>
            </a:xfrm>
            <a:custGeom>
              <a:avLst/>
              <a:gdLst/>
              <a:ahLst/>
              <a:cxnLst/>
              <a:rect l="l" t="t" r="r" b="b"/>
              <a:pathLst>
                <a:path w="661416" h="661416">
                  <a:moveTo>
                    <a:pt x="0" y="158750"/>
                  </a:moveTo>
                  <a:cubicBezTo>
                    <a:pt x="0" y="71120"/>
                    <a:pt x="71120" y="0"/>
                    <a:pt x="158750" y="0"/>
                  </a:cubicBezTo>
                  <a:lnTo>
                    <a:pt x="502666" y="0"/>
                  </a:lnTo>
                  <a:cubicBezTo>
                    <a:pt x="590296" y="0"/>
                    <a:pt x="661416" y="71120"/>
                    <a:pt x="661416" y="158750"/>
                  </a:cubicBezTo>
                  <a:lnTo>
                    <a:pt x="661416" y="502666"/>
                  </a:lnTo>
                  <a:cubicBezTo>
                    <a:pt x="661416" y="590296"/>
                    <a:pt x="590296" y="661416"/>
                    <a:pt x="502666" y="661416"/>
                  </a:cubicBezTo>
                  <a:lnTo>
                    <a:pt x="158750" y="661416"/>
                  </a:lnTo>
                  <a:cubicBezTo>
                    <a:pt x="71120" y="661416"/>
                    <a:pt x="0" y="590296"/>
                    <a:pt x="0" y="502666"/>
                  </a:cubicBezTo>
                  <a:close/>
                </a:path>
              </a:pathLst>
            </a:custGeom>
            <a:solidFill>
              <a:srgbClr val="DDEEE6"/>
            </a:solidFill>
          </p:spPr>
        </p:sp>
        <p:sp>
          <p:nvSpPr>
            <p:cNvPr id="12" name="Freeform 12"/>
            <p:cNvSpPr/>
            <p:nvPr/>
          </p:nvSpPr>
          <p:spPr>
            <a:xfrm>
              <a:off x="0" y="0"/>
              <a:ext cx="674116" cy="674116"/>
            </a:xfrm>
            <a:custGeom>
              <a:avLst/>
              <a:gdLst/>
              <a:ahLst/>
              <a:cxnLst/>
              <a:rect l="l" t="t" r="r" b="b"/>
              <a:pathLst>
                <a:path w="674116" h="674116">
                  <a:moveTo>
                    <a:pt x="0" y="165100"/>
                  </a:moveTo>
                  <a:cubicBezTo>
                    <a:pt x="0" y="73914"/>
                    <a:pt x="73914" y="0"/>
                    <a:pt x="165100" y="0"/>
                  </a:cubicBezTo>
                  <a:lnTo>
                    <a:pt x="509016" y="0"/>
                  </a:lnTo>
                  <a:lnTo>
                    <a:pt x="509016" y="6350"/>
                  </a:lnTo>
                  <a:lnTo>
                    <a:pt x="509016" y="0"/>
                  </a:lnTo>
                  <a:lnTo>
                    <a:pt x="509016" y="6350"/>
                  </a:lnTo>
                  <a:lnTo>
                    <a:pt x="509016" y="0"/>
                  </a:lnTo>
                  <a:cubicBezTo>
                    <a:pt x="600202" y="0"/>
                    <a:pt x="674116" y="73914"/>
                    <a:pt x="674116" y="165100"/>
                  </a:cubicBezTo>
                  <a:lnTo>
                    <a:pt x="674116" y="509016"/>
                  </a:lnTo>
                  <a:lnTo>
                    <a:pt x="667766" y="509016"/>
                  </a:lnTo>
                  <a:lnTo>
                    <a:pt x="674116" y="509016"/>
                  </a:lnTo>
                  <a:cubicBezTo>
                    <a:pt x="674116" y="600202"/>
                    <a:pt x="600202" y="674116"/>
                    <a:pt x="509016" y="674116"/>
                  </a:cubicBezTo>
                  <a:lnTo>
                    <a:pt x="509016" y="667766"/>
                  </a:lnTo>
                  <a:lnTo>
                    <a:pt x="509016" y="674116"/>
                  </a:lnTo>
                  <a:lnTo>
                    <a:pt x="165100" y="674116"/>
                  </a:lnTo>
                  <a:lnTo>
                    <a:pt x="165100" y="667766"/>
                  </a:lnTo>
                  <a:lnTo>
                    <a:pt x="165100" y="674116"/>
                  </a:lnTo>
                  <a:cubicBezTo>
                    <a:pt x="73914" y="674116"/>
                    <a:pt x="0" y="600202"/>
                    <a:pt x="0" y="509016"/>
                  </a:cubicBezTo>
                  <a:lnTo>
                    <a:pt x="0" y="165100"/>
                  </a:lnTo>
                  <a:lnTo>
                    <a:pt x="6350" y="165100"/>
                  </a:lnTo>
                  <a:lnTo>
                    <a:pt x="0" y="165100"/>
                  </a:lnTo>
                  <a:moveTo>
                    <a:pt x="12700" y="165100"/>
                  </a:moveTo>
                  <a:lnTo>
                    <a:pt x="12700" y="509016"/>
                  </a:lnTo>
                  <a:lnTo>
                    <a:pt x="6350" y="509016"/>
                  </a:lnTo>
                  <a:lnTo>
                    <a:pt x="12700" y="509016"/>
                  </a:lnTo>
                  <a:cubicBezTo>
                    <a:pt x="12700" y="593217"/>
                    <a:pt x="80899" y="661416"/>
                    <a:pt x="165100" y="661416"/>
                  </a:cubicBezTo>
                  <a:lnTo>
                    <a:pt x="509016" y="661416"/>
                  </a:lnTo>
                  <a:cubicBezTo>
                    <a:pt x="593217" y="661416"/>
                    <a:pt x="661416" y="593217"/>
                    <a:pt x="661416" y="509016"/>
                  </a:cubicBezTo>
                  <a:lnTo>
                    <a:pt x="661416" y="165100"/>
                  </a:lnTo>
                  <a:lnTo>
                    <a:pt x="667766" y="165100"/>
                  </a:lnTo>
                  <a:lnTo>
                    <a:pt x="661416" y="165100"/>
                  </a:lnTo>
                  <a:cubicBezTo>
                    <a:pt x="661416" y="80899"/>
                    <a:pt x="593217" y="12700"/>
                    <a:pt x="509016" y="12700"/>
                  </a:cubicBezTo>
                  <a:lnTo>
                    <a:pt x="165100" y="12700"/>
                  </a:lnTo>
                  <a:lnTo>
                    <a:pt x="165100" y="6350"/>
                  </a:lnTo>
                  <a:lnTo>
                    <a:pt x="165100" y="12700"/>
                  </a:lnTo>
                  <a:cubicBezTo>
                    <a:pt x="80899" y="12700"/>
                    <a:pt x="12700" y="80899"/>
                    <a:pt x="12700" y="165100"/>
                  </a:cubicBezTo>
                  <a:close/>
                </a:path>
              </a:pathLst>
            </a:custGeom>
            <a:solidFill>
              <a:srgbClr val="C3D4CC"/>
            </a:solidFill>
          </p:spPr>
        </p:sp>
      </p:grpSp>
      <p:grpSp>
        <p:nvGrpSpPr>
          <p:cNvPr id="13" name="Group 13"/>
          <p:cNvGrpSpPr/>
          <p:nvPr/>
        </p:nvGrpSpPr>
        <p:grpSpPr>
          <a:xfrm>
            <a:off x="8629799" y="4131766"/>
            <a:ext cx="3801516" cy="885825"/>
            <a:chOff x="0" y="0"/>
            <a:chExt cx="5068688" cy="1181100"/>
          </a:xfrm>
        </p:grpSpPr>
        <p:sp>
          <p:nvSpPr>
            <p:cNvPr id="14" name="Freeform 14"/>
            <p:cNvSpPr/>
            <p:nvPr/>
          </p:nvSpPr>
          <p:spPr>
            <a:xfrm>
              <a:off x="0" y="0"/>
              <a:ext cx="5068688" cy="1181100"/>
            </a:xfrm>
            <a:custGeom>
              <a:avLst/>
              <a:gdLst/>
              <a:ahLst/>
              <a:cxnLst/>
              <a:rect l="l" t="t" r="r" b="b"/>
              <a:pathLst>
                <a:path w="5068688" h="1181100">
                  <a:moveTo>
                    <a:pt x="0" y="0"/>
                  </a:moveTo>
                  <a:lnTo>
                    <a:pt x="5068688" y="0"/>
                  </a:lnTo>
                  <a:lnTo>
                    <a:pt x="5068688" y="1181100"/>
                  </a:lnTo>
                  <a:lnTo>
                    <a:pt x="0" y="1181100"/>
                  </a:lnTo>
                  <a:close/>
                </a:path>
              </a:pathLst>
            </a:custGeom>
            <a:solidFill>
              <a:srgbClr val="000000">
                <a:alpha val="0"/>
              </a:srgbClr>
            </a:solidFill>
          </p:spPr>
        </p:sp>
        <p:sp>
          <p:nvSpPr>
            <p:cNvPr id="15" name="TextBox 15"/>
            <p:cNvSpPr txBox="1"/>
            <p:nvPr/>
          </p:nvSpPr>
          <p:spPr>
            <a:xfrm>
              <a:off x="0" y="-38100"/>
              <a:ext cx="5068688" cy="1219200"/>
            </a:xfrm>
            <a:prstGeom prst="rect">
              <a:avLst/>
            </a:prstGeom>
          </p:spPr>
          <p:txBody>
            <a:bodyPr lIns="0" tIns="0" rIns="0" bIns="0" rtlCol="0" anchor="t"/>
            <a:lstStyle/>
            <a:p>
              <a:pPr algn="l">
                <a:lnSpc>
                  <a:spcPts val="3437"/>
                </a:lnSpc>
              </a:pPr>
              <a:r>
                <a:rPr lang="en-US" sz="2750" b="1">
                  <a:solidFill>
                    <a:srgbClr val="3B4E4E"/>
                  </a:solidFill>
                  <a:latin typeface="Arimo Bold"/>
                  <a:ea typeface="Arimo Bold"/>
                  <a:cs typeface="Arimo Bold"/>
                  <a:sym typeface="Arimo Bold"/>
                </a:rPr>
                <a:t>Evolving Spam Tactics</a:t>
              </a:r>
            </a:p>
          </p:txBody>
        </p:sp>
      </p:grpSp>
      <p:grpSp>
        <p:nvGrpSpPr>
          <p:cNvPr id="16" name="Group 16"/>
          <p:cNvGrpSpPr/>
          <p:nvPr/>
        </p:nvGrpSpPr>
        <p:grpSpPr>
          <a:xfrm>
            <a:off x="8629799" y="5187702"/>
            <a:ext cx="3801516" cy="1360885"/>
            <a:chOff x="0" y="0"/>
            <a:chExt cx="5068688" cy="1814513"/>
          </a:xfrm>
        </p:grpSpPr>
        <p:sp>
          <p:nvSpPr>
            <p:cNvPr id="17" name="Freeform 17"/>
            <p:cNvSpPr/>
            <p:nvPr/>
          </p:nvSpPr>
          <p:spPr>
            <a:xfrm>
              <a:off x="0" y="0"/>
              <a:ext cx="5068688" cy="1814513"/>
            </a:xfrm>
            <a:custGeom>
              <a:avLst/>
              <a:gdLst/>
              <a:ahLst/>
              <a:cxnLst/>
              <a:rect l="l" t="t" r="r" b="b"/>
              <a:pathLst>
                <a:path w="5068688" h="1814513">
                  <a:moveTo>
                    <a:pt x="0" y="0"/>
                  </a:moveTo>
                  <a:lnTo>
                    <a:pt x="5068688" y="0"/>
                  </a:lnTo>
                  <a:lnTo>
                    <a:pt x="5068688" y="1814513"/>
                  </a:lnTo>
                  <a:lnTo>
                    <a:pt x="0" y="1814513"/>
                  </a:lnTo>
                  <a:close/>
                </a:path>
              </a:pathLst>
            </a:custGeom>
            <a:solidFill>
              <a:srgbClr val="000000">
                <a:alpha val="0"/>
              </a:srgbClr>
            </a:solidFill>
          </p:spPr>
        </p:sp>
        <p:sp>
          <p:nvSpPr>
            <p:cNvPr id="18" name="TextBox 18"/>
            <p:cNvSpPr txBox="1"/>
            <p:nvPr/>
          </p:nvSpPr>
          <p:spPr>
            <a:xfrm>
              <a:off x="0" y="-142875"/>
              <a:ext cx="5068688" cy="1957388"/>
            </a:xfrm>
            <a:prstGeom prst="rect">
              <a:avLst/>
            </a:prstGeom>
          </p:spPr>
          <p:txBody>
            <a:bodyPr lIns="0" tIns="0" rIns="0" bIns="0" rtlCol="0" anchor="t"/>
            <a:lstStyle/>
            <a:p>
              <a:pPr algn="l">
                <a:lnSpc>
                  <a:spcPts val="3562"/>
                </a:lnSpc>
              </a:pPr>
              <a:r>
                <a:rPr lang="en-US" sz="2187">
                  <a:solidFill>
                    <a:srgbClr val="3B4E4E"/>
                  </a:solidFill>
                  <a:latin typeface="Overpass Light"/>
                  <a:ea typeface="Overpass Light"/>
                  <a:cs typeface="Overpass Light"/>
                  <a:sym typeface="Overpass Light"/>
                </a:rPr>
                <a:t>Spammers constantly adapt their techniques, making it difficult to stay ahead.</a:t>
              </a:r>
            </a:p>
          </p:txBody>
        </p:sp>
      </p:grpSp>
      <p:grpSp>
        <p:nvGrpSpPr>
          <p:cNvPr id="19" name="Group 19"/>
          <p:cNvGrpSpPr/>
          <p:nvPr/>
        </p:nvGrpSpPr>
        <p:grpSpPr>
          <a:xfrm>
            <a:off x="12710071" y="4127004"/>
            <a:ext cx="505569" cy="505569"/>
            <a:chOff x="0" y="0"/>
            <a:chExt cx="674092" cy="674092"/>
          </a:xfrm>
        </p:grpSpPr>
        <p:sp>
          <p:nvSpPr>
            <p:cNvPr id="20" name="Freeform 20"/>
            <p:cNvSpPr/>
            <p:nvPr/>
          </p:nvSpPr>
          <p:spPr>
            <a:xfrm>
              <a:off x="6350" y="6350"/>
              <a:ext cx="661416" cy="661416"/>
            </a:xfrm>
            <a:custGeom>
              <a:avLst/>
              <a:gdLst/>
              <a:ahLst/>
              <a:cxnLst/>
              <a:rect l="l" t="t" r="r" b="b"/>
              <a:pathLst>
                <a:path w="661416" h="661416">
                  <a:moveTo>
                    <a:pt x="0" y="158750"/>
                  </a:moveTo>
                  <a:cubicBezTo>
                    <a:pt x="0" y="71120"/>
                    <a:pt x="71120" y="0"/>
                    <a:pt x="158750" y="0"/>
                  </a:cubicBezTo>
                  <a:lnTo>
                    <a:pt x="502666" y="0"/>
                  </a:lnTo>
                  <a:cubicBezTo>
                    <a:pt x="590296" y="0"/>
                    <a:pt x="661416" y="71120"/>
                    <a:pt x="661416" y="158750"/>
                  </a:cubicBezTo>
                  <a:lnTo>
                    <a:pt x="661416" y="502666"/>
                  </a:lnTo>
                  <a:cubicBezTo>
                    <a:pt x="661416" y="590296"/>
                    <a:pt x="590296" y="661416"/>
                    <a:pt x="502666" y="661416"/>
                  </a:cubicBezTo>
                  <a:lnTo>
                    <a:pt x="158750" y="661416"/>
                  </a:lnTo>
                  <a:cubicBezTo>
                    <a:pt x="71120" y="661416"/>
                    <a:pt x="0" y="590296"/>
                    <a:pt x="0" y="502666"/>
                  </a:cubicBezTo>
                  <a:close/>
                </a:path>
              </a:pathLst>
            </a:custGeom>
            <a:solidFill>
              <a:srgbClr val="DDEEE6"/>
            </a:solidFill>
          </p:spPr>
        </p:sp>
        <p:sp>
          <p:nvSpPr>
            <p:cNvPr id="21" name="Freeform 21"/>
            <p:cNvSpPr/>
            <p:nvPr/>
          </p:nvSpPr>
          <p:spPr>
            <a:xfrm>
              <a:off x="0" y="0"/>
              <a:ext cx="674116" cy="674116"/>
            </a:xfrm>
            <a:custGeom>
              <a:avLst/>
              <a:gdLst/>
              <a:ahLst/>
              <a:cxnLst/>
              <a:rect l="l" t="t" r="r" b="b"/>
              <a:pathLst>
                <a:path w="674116" h="674116">
                  <a:moveTo>
                    <a:pt x="0" y="165100"/>
                  </a:moveTo>
                  <a:cubicBezTo>
                    <a:pt x="0" y="73914"/>
                    <a:pt x="73914" y="0"/>
                    <a:pt x="165100" y="0"/>
                  </a:cubicBezTo>
                  <a:lnTo>
                    <a:pt x="509016" y="0"/>
                  </a:lnTo>
                  <a:lnTo>
                    <a:pt x="509016" y="6350"/>
                  </a:lnTo>
                  <a:lnTo>
                    <a:pt x="509016" y="0"/>
                  </a:lnTo>
                  <a:lnTo>
                    <a:pt x="509016" y="6350"/>
                  </a:lnTo>
                  <a:lnTo>
                    <a:pt x="509016" y="0"/>
                  </a:lnTo>
                  <a:cubicBezTo>
                    <a:pt x="600202" y="0"/>
                    <a:pt x="674116" y="73914"/>
                    <a:pt x="674116" y="165100"/>
                  </a:cubicBezTo>
                  <a:lnTo>
                    <a:pt x="674116" y="509016"/>
                  </a:lnTo>
                  <a:lnTo>
                    <a:pt x="667766" y="509016"/>
                  </a:lnTo>
                  <a:lnTo>
                    <a:pt x="674116" y="509016"/>
                  </a:lnTo>
                  <a:cubicBezTo>
                    <a:pt x="674116" y="600202"/>
                    <a:pt x="600202" y="674116"/>
                    <a:pt x="509016" y="674116"/>
                  </a:cubicBezTo>
                  <a:lnTo>
                    <a:pt x="509016" y="667766"/>
                  </a:lnTo>
                  <a:lnTo>
                    <a:pt x="509016" y="674116"/>
                  </a:lnTo>
                  <a:lnTo>
                    <a:pt x="165100" y="674116"/>
                  </a:lnTo>
                  <a:lnTo>
                    <a:pt x="165100" y="667766"/>
                  </a:lnTo>
                  <a:lnTo>
                    <a:pt x="165100" y="674116"/>
                  </a:lnTo>
                  <a:cubicBezTo>
                    <a:pt x="73914" y="674116"/>
                    <a:pt x="0" y="600202"/>
                    <a:pt x="0" y="509016"/>
                  </a:cubicBezTo>
                  <a:lnTo>
                    <a:pt x="0" y="165100"/>
                  </a:lnTo>
                  <a:lnTo>
                    <a:pt x="6350" y="165100"/>
                  </a:lnTo>
                  <a:lnTo>
                    <a:pt x="0" y="165100"/>
                  </a:lnTo>
                  <a:moveTo>
                    <a:pt x="12700" y="165100"/>
                  </a:moveTo>
                  <a:lnTo>
                    <a:pt x="12700" y="509016"/>
                  </a:lnTo>
                  <a:lnTo>
                    <a:pt x="6350" y="509016"/>
                  </a:lnTo>
                  <a:lnTo>
                    <a:pt x="12700" y="509016"/>
                  </a:lnTo>
                  <a:cubicBezTo>
                    <a:pt x="12700" y="593217"/>
                    <a:pt x="80899" y="661416"/>
                    <a:pt x="165100" y="661416"/>
                  </a:cubicBezTo>
                  <a:lnTo>
                    <a:pt x="509016" y="661416"/>
                  </a:lnTo>
                  <a:cubicBezTo>
                    <a:pt x="593217" y="661416"/>
                    <a:pt x="661416" y="593217"/>
                    <a:pt x="661416" y="509016"/>
                  </a:cubicBezTo>
                  <a:lnTo>
                    <a:pt x="661416" y="165100"/>
                  </a:lnTo>
                  <a:lnTo>
                    <a:pt x="667766" y="165100"/>
                  </a:lnTo>
                  <a:lnTo>
                    <a:pt x="661416" y="165100"/>
                  </a:lnTo>
                  <a:cubicBezTo>
                    <a:pt x="661416" y="80899"/>
                    <a:pt x="593217" y="12700"/>
                    <a:pt x="509016" y="12700"/>
                  </a:cubicBezTo>
                  <a:lnTo>
                    <a:pt x="165100" y="12700"/>
                  </a:lnTo>
                  <a:lnTo>
                    <a:pt x="165100" y="6350"/>
                  </a:lnTo>
                  <a:lnTo>
                    <a:pt x="165100" y="12700"/>
                  </a:lnTo>
                  <a:cubicBezTo>
                    <a:pt x="80899" y="12700"/>
                    <a:pt x="12700" y="80899"/>
                    <a:pt x="12700" y="165100"/>
                  </a:cubicBezTo>
                  <a:close/>
                </a:path>
              </a:pathLst>
            </a:custGeom>
            <a:solidFill>
              <a:srgbClr val="C3D4CC"/>
            </a:solidFill>
          </p:spPr>
        </p:sp>
      </p:grpSp>
      <p:grpSp>
        <p:nvGrpSpPr>
          <p:cNvPr id="22" name="Group 22"/>
          <p:cNvGrpSpPr/>
          <p:nvPr/>
        </p:nvGrpSpPr>
        <p:grpSpPr>
          <a:xfrm>
            <a:off x="13494395" y="4131766"/>
            <a:ext cx="3544044" cy="442912"/>
            <a:chOff x="0" y="0"/>
            <a:chExt cx="4725392" cy="590550"/>
          </a:xfrm>
        </p:grpSpPr>
        <p:sp>
          <p:nvSpPr>
            <p:cNvPr id="23" name="Freeform 23"/>
            <p:cNvSpPr/>
            <p:nvPr/>
          </p:nvSpPr>
          <p:spPr>
            <a:xfrm>
              <a:off x="0" y="0"/>
              <a:ext cx="4725392" cy="590550"/>
            </a:xfrm>
            <a:custGeom>
              <a:avLst/>
              <a:gdLst/>
              <a:ahLst/>
              <a:cxnLst/>
              <a:rect l="l" t="t" r="r" b="b"/>
              <a:pathLst>
                <a:path w="4725392" h="590550">
                  <a:moveTo>
                    <a:pt x="0" y="0"/>
                  </a:moveTo>
                  <a:lnTo>
                    <a:pt x="4725392" y="0"/>
                  </a:lnTo>
                  <a:lnTo>
                    <a:pt x="4725392" y="590550"/>
                  </a:lnTo>
                  <a:lnTo>
                    <a:pt x="0" y="590550"/>
                  </a:lnTo>
                  <a:close/>
                </a:path>
              </a:pathLst>
            </a:custGeom>
            <a:solidFill>
              <a:srgbClr val="000000">
                <a:alpha val="0"/>
              </a:srgbClr>
            </a:solidFill>
          </p:spPr>
        </p:sp>
        <p:sp>
          <p:nvSpPr>
            <p:cNvPr id="24" name="TextBox 24"/>
            <p:cNvSpPr txBox="1"/>
            <p:nvPr/>
          </p:nvSpPr>
          <p:spPr>
            <a:xfrm>
              <a:off x="0" y="-38100"/>
              <a:ext cx="4725392" cy="628650"/>
            </a:xfrm>
            <a:prstGeom prst="rect">
              <a:avLst/>
            </a:prstGeom>
          </p:spPr>
          <p:txBody>
            <a:bodyPr lIns="0" tIns="0" rIns="0" bIns="0" rtlCol="0" anchor="t"/>
            <a:lstStyle/>
            <a:p>
              <a:pPr algn="l">
                <a:lnSpc>
                  <a:spcPts val="3437"/>
                </a:lnSpc>
              </a:pPr>
              <a:r>
                <a:rPr lang="en-US" sz="2750" b="1">
                  <a:solidFill>
                    <a:srgbClr val="3B4E4E"/>
                  </a:solidFill>
                  <a:latin typeface="Arimo Bold"/>
                  <a:ea typeface="Arimo Bold"/>
                  <a:cs typeface="Arimo Bold"/>
                  <a:sym typeface="Arimo Bold"/>
                </a:rPr>
                <a:t>Data Scarcity</a:t>
              </a:r>
            </a:p>
          </p:txBody>
        </p:sp>
      </p:grpSp>
      <p:grpSp>
        <p:nvGrpSpPr>
          <p:cNvPr id="25" name="Group 25"/>
          <p:cNvGrpSpPr/>
          <p:nvPr/>
        </p:nvGrpSpPr>
        <p:grpSpPr>
          <a:xfrm>
            <a:off x="13494395" y="4744790"/>
            <a:ext cx="3801516" cy="1360885"/>
            <a:chOff x="0" y="0"/>
            <a:chExt cx="5068688" cy="1814513"/>
          </a:xfrm>
        </p:grpSpPr>
        <p:sp>
          <p:nvSpPr>
            <p:cNvPr id="26" name="Freeform 26"/>
            <p:cNvSpPr/>
            <p:nvPr/>
          </p:nvSpPr>
          <p:spPr>
            <a:xfrm>
              <a:off x="0" y="0"/>
              <a:ext cx="5068688" cy="1814513"/>
            </a:xfrm>
            <a:custGeom>
              <a:avLst/>
              <a:gdLst/>
              <a:ahLst/>
              <a:cxnLst/>
              <a:rect l="l" t="t" r="r" b="b"/>
              <a:pathLst>
                <a:path w="5068688" h="1814513">
                  <a:moveTo>
                    <a:pt x="0" y="0"/>
                  </a:moveTo>
                  <a:lnTo>
                    <a:pt x="5068688" y="0"/>
                  </a:lnTo>
                  <a:lnTo>
                    <a:pt x="5068688" y="1814513"/>
                  </a:lnTo>
                  <a:lnTo>
                    <a:pt x="0" y="1814513"/>
                  </a:lnTo>
                  <a:close/>
                </a:path>
              </a:pathLst>
            </a:custGeom>
            <a:solidFill>
              <a:srgbClr val="000000">
                <a:alpha val="0"/>
              </a:srgbClr>
            </a:solidFill>
          </p:spPr>
        </p:sp>
        <p:sp>
          <p:nvSpPr>
            <p:cNvPr id="27" name="TextBox 27"/>
            <p:cNvSpPr txBox="1"/>
            <p:nvPr/>
          </p:nvSpPr>
          <p:spPr>
            <a:xfrm>
              <a:off x="0" y="-142875"/>
              <a:ext cx="5068688" cy="1957388"/>
            </a:xfrm>
            <a:prstGeom prst="rect">
              <a:avLst/>
            </a:prstGeom>
          </p:spPr>
          <p:txBody>
            <a:bodyPr lIns="0" tIns="0" rIns="0" bIns="0" rtlCol="0" anchor="t"/>
            <a:lstStyle/>
            <a:p>
              <a:pPr algn="l">
                <a:lnSpc>
                  <a:spcPts val="3562"/>
                </a:lnSpc>
              </a:pPr>
              <a:r>
                <a:rPr lang="en-US" sz="2187">
                  <a:solidFill>
                    <a:srgbClr val="3B4E4E"/>
                  </a:solidFill>
                  <a:latin typeface="Overpass Light"/>
                  <a:ea typeface="Overpass Light"/>
                  <a:cs typeface="Overpass Light"/>
                  <a:sym typeface="Overpass Light"/>
                </a:rPr>
                <a:t>Limited access to labeled spam data for training effective models.</a:t>
              </a:r>
            </a:p>
          </p:txBody>
        </p:sp>
      </p:grpSp>
      <p:grpSp>
        <p:nvGrpSpPr>
          <p:cNvPr id="28" name="Group 28"/>
          <p:cNvGrpSpPr/>
          <p:nvPr/>
        </p:nvGrpSpPr>
        <p:grpSpPr>
          <a:xfrm>
            <a:off x="7845475" y="7146280"/>
            <a:ext cx="505569" cy="505569"/>
            <a:chOff x="0" y="0"/>
            <a:chExt cx="674092" cy="674092"/>
          </a:xfrm>
        </p:grpSpPr>
        <p:sp>
          <p:nvSpPr>
            <p:cNvPr id="29" name="Freeform 29"/>
            <p:cNvSpPr/>
            <p:nvPr/>
          </p:nvSpPr>
          <p:spPr>
            <a:xfrm>
              <a:off x="6350" y="6350"/>
              <a:ext cx="661416" cy="661416"/>
            </a:xfrm>
            <a:custGeom>
              <a:avLst/>
              <a:gdLst/>
              <a:ahLst/>
              <a:cxnLst/>
              <a:rect l="l" t="t" r="r" b="b"/>
              <a:pathLst>
                <a:path w="661416" h="661416">
                  <a:moveTo>
                    <a:pt x="0" y="158750"/>
                  </a:moveTo>
                  <a:cubicBezTo>
                    <a:pt x="0" y="71120"/>
                    <a:pt x="71120" y="0"/>
                    <a:pt x="158750" y="0"/>
                  </a:cubicBezTo>
                  <a:lnTo>
                    <a:pt x="502666" y="0"/>
                  </a:lnTo>
                  <a:cubicBezTo>
                    <a:pt x="590296" y="0"/>
                    <a:pt x="661416" y="71120"/>
                    <a:pt x="661416" y="158750"/>
                  </a:cubicBezTo>
                  <a:lnTo>
                    <a:pt x="661416" y="502666"/>
                  </a:lnTo>
                  <a:cubicBezTo>
                    <a:pt x="661416" y="590296"/>
                    <a:pt x="590296" y="661416"/>
                    <a:pt x="502666" y="661416"/>
                  </a:cubicBezTo>
                  <a:lnTo>
                    <a:pt x="158750" y="661416"/>
                  </a:lnTo>
                  <a:cubicBezTo>
                    <a:pt x="71120" y="661416"/>
                    <a:pt x="0" y="590296"/>
                    <a:pt x="0" y="502666"/>
                  </a:cubicBezTo>
                  <a:close/>
                </a:path>
              </a:pathLst>
            </a:custGeom>
            <a:solidFill>
              <a:srgbClr val="DDEEE6"/>
            </a:solidFill>
          </p:spPr>
        </p:sp>
        <p:sp>
          <p:nvSpPr>
            <p:cNvPr id="30" name="Freeform 30"/>
            <p:cNvSpPr/>
            <p:nvPr/>
          </p:nvSpPr>
          <p:spPr>
            <a:xfrm>
              <a:off x="0" y="0"/>
              <a:ext cx="674116" cy="674116"/>
            </a:xfrm>
            <a:custGeom>
              <a:avLst/>
              <a:gdLst/>
              <a:ahLst/>
              <a:cxnLst/>
              <a:rect l="l" t="t" r="r" b="b"/>
              <a:pathLst>
                <a:path w="674116" h="674116">
                  <a:moveTo>
                    <a:pt x="0" y="165100"/>
                  </a:moveTo>
                  <a:cubicBezTo>
                    <a:pt x="0" y="73914"/>
                    <a:pt x="73914" y="0"/>
                    <a:pt x="165100" y="0"/>
                  </a:cubicBezTo>
                  <a:lnTo>
                    <a:pt x="509016" y="0"/>
                  </a:lnTo>
                  <a:lnTo>
                    <a:pt x="509016" y="6350"/>
                  </a:lnTo>
                  <a:lnTo>
                    <a:pt x="509016" y="0"/>
                  </a:lnTo>
                  <a:lnTo>
                    <a:pt x="509016" y="6350"/>
                  </a:lnTo>
                  <a:lnTo>
                    <a:pt x="509016" y="0"/>
                  </a:lnTo>
                  <a:cubicBezTo>
                    <a:pt x="600202" y="0"/>
                    <a:pt x="674116" y="73914"/>
                    <a:pt x="674116" y="165100"/>
                  </a:cubicBezTo>
                  <a:lnTo>
                    <a:pt x="674116" y="509016"/>
                  </a:lnTo>
                  <a:lnTo>
                    <a:pt x="667766" y="509016"/>
                  </a:lnTo>
                  <a:lnTo>
                    <a:pt x="674116" y="509016"/>
                  </a:lnTo>
                  <a:cubicBezTo>
                    <a:pt x="674116" y="600202"/>
                    <a:pt x="600202" y="674116"/>
                    <a:pt x="509016" y="674116"/>
                  </a:cubicBezTo>
                  <a:lnTo>
                    <a:pt x="509016" y="667766"/>
                  </a:lnTo>
                  <a:lnTo>
                    <a:pt x="509016" y="674116"/>
                  </a:lnTo>
                  <a:lnTo>
                    <a:pt x="165100" y="674116"/>
                  </a:lnTo>
                  <a:lnTo>
                    <a:pt x="165100" y="667766"/>
                  </a:lnTo>
                  <a:lnTo>
                    <a:pt x="165100" y="674116"/>
                  </a:lnTo>
                  <a:cubicBezTo>
                    <a:pt x="73914" y="674116"/>
                    <a:pt x="0" y="600202"/>
                    <a:pt x="0" y="509016"/>
                  </a:cubicBezTo>
                  <a:lnTo>
                    <a:pt x="0" y="165100"/>
                  </a:lnTo>
                  <a:lnTo>
                    <a:pt x="6350" y="165100"/>
                  </a:lnTo>
                  <a:lnTo>
                    <a:pt x="0" y="165100"/>
                  </a:lnTo>
                  <a:moveTo>
                    <a:pt x="12700" y="165100"/>
                  </a:moveTo>
                  <a:lnTo>
                    <a:pt x="12700" y="509016"/>
                  </a:lnTo>
                  <a:lnTo>
                    <a:pt x="6350" y="509016"/>
                  </a:lnTo>
                  <a:lnTo>
                    <a:pt x="12700" y="509016"/>
                  </a:lnTo>
                  <a:cubicBezTo>
                    <a:pt x="12700" y="593217"/>
                    <a:pt x="80899" y="661416"/>
                    <a:pt x="165100" y="661416"/>
                  </a:cubicBezTo>
                  <a:lnTo>
                    <a:pt x="509016" y="661416"/>
                  </a:lnTo>
                  <a:cubicBezTo>
                    <a:pt x="593217" y="661416"/>
                    <a:pt x="661416" y="593217"/>
                    <a:pt x="661416" y="509016"/>
                  </a:cubicBezTo>
                  <a:lnTo>
                    <a:pt x="661416" y="165100"/>
                  </a:lnTo>
                  <a:lnTo>
                    <a:pt x="667766" y="165100"/>
                  </a:lnTo>
                  <a:lnTo>
                    <a:pt x="661416" y="165100"/>
                  </a:lnTo>
                  <a:cubicBezTo>
                    <a:pt x="661416" y="80899"/>
                    <a:pt x="593217" y="12700"/>
                    <a:pt x="509016" y="12700"/>
                  </a:cubicBezTo>
                  <a:lnTo>
                    <a:pt x="165100" y="12700"/>
                  </a:lnTo>
                  <a:lnTo>
                    <a:pt x="165100" y="6350"/>
                  </a:lnTo>
                  <a:lnTo>
                    <a:pt x="165100" y="12700"/>
                  </a:lnTo>
                  <a:cubicBezTo>
                    <a:pt x="80899" y="12700"/>
                    <a:pt x="12700" y="80899"/>
                    <a:pt x="12700" y="165100"/>
                  </a:cubicBezTo>
                  <a:close/>
                </a:path>
              </a:pathLst>
            </a:custGeom>
            <a:solidFill>
              <a:srgbClr val="C3D4CC"/>
            </a:solidFill>
          </p:spPr>
        </p:sp>
      </p:grpSp>
      <p:grpSp>
        <p:nvGrpSpPr>
          <p:cNvPr id="31" name="Group 31"/>
          <p:cNvGrpSpPr/>
          <p:nvPr/>
        </p:nvGrpSpPr>
        <p:grpSpPr>
          <a:xfrm>
            <a:off x="8629799" y="7151042"/>
            <a:ext cx="3714304" cy="442912"/>
            <a:chOff x="0" y="0"/>
            <a:chExt cx="4952405" cy="590550"/>
          </a:xfrm>
        </p:grpSpPr>
        <p:sp>
          <p:nvSpPr>
            <p:cNvPr id="32" name="Freeform 32"/>
            <p:cNvSpPr/>
            <p:nvPr/>
          </p:nvSpPr>
          <p:spPr>
            <a:xfrm>
              <a:off x="0" y="0"/>
              <a:ext cx="4952405" cy="590550"/>
            </a:xfrm>
            <a:custGeom>
              <a:avLst/>
              <a:gdLst/>
              <a:ahLst/>
              <a:cxnLst/>
              <a:rect l="l" t="t" r="r" b="b"/>
              <a:pathLst>
                <a:path w="4952405" h="590550">
                  <a:moveTo>
                    <a:pt x="0" y="0"/>
                  </a:moveTo>
                  <a:lnTo>
                    <a:pt x="4952405" y="0"/>
                  </a:lnTo>
                  <a:lnTo>
                    <a:pt x="4952405" y="590550"/>
                  </a:lnTo>
                  <a:lnTo>
                    <a:pt x="0" y="590550"/>
                  </a:lnTo>
                  <a:close/>
                </a:path>
              </a:pathLst>
            </a:custGeom>
            <a:solidFill>
              <a:srgbClr val="000000">
                <a:alpha val="0"/>
              </a:srgbClr>
            </a:solidFill>
          </p:spPr>
        </p:sp>
        <p:sp>
          <p:nvSpPr>
            <p:cNvPr id="33" name="TextBox 33"/>
            <p:cNvSpPr txBox="1"/>
            <p:nvPr/>
          </p:nvSpPr>
          <p:spPr>
            <a:xfrm>
              <a:off x="0" y="-38100"/>
              <a:ext cx="4952405" cy="628650"/>
            </a:xfrm>
            <a:prstGeom prst="rect">
              <a:avLst/>
            </a:prstGeom>
          </p:spPr>
          <p:txBody>
            <a:bodyPr lIns="0" tIns="0" rIns="0" bIns="0" rtlCol="0" anchor="t"/>
            <a:lstStyle/>
            <a:p>
              <a:pPr algn="l">
                <a:lnSpc>
                  <a:spcPts val="3437"/>
                </a:lnSpc>
              </a:pPr>
              <a:r>
                <a:rPr lang="en-US" sz="2750" b="1">
                  <a:solidFill>
                    <a:srgbClr val="3B4E4E"/>
                  </a:solidFill>
                  <a:latin typeface="Arimo Bold"/>
                  <a:ea typeface="Arimo Bold"/>
                  <a:cs typeface="Arimo Bold"/>
                  <a:sym typeface="Arimo Bold"/>
                </a:rPr>
                <a:t>Language Diversity</a:t>
              </a:r>
            </a:p>
          </p:txBody>
        </p:sp>
      </p:grpSp>
      <p:grpSp>
        <p:nvGrpSpPr>
          <p:cNvPr id="34" name="Group 34"/>
          <p:cNvGrpSpPr/>
          <p:nvPr/>
        </p:nvGrpSpPr>
        <p:grpSpPr>
          <a:xfrm>
            <a:off x="8629799" y="7764066"/>
            <a:ext cx="8665964" cy="907256"/>
            <a:chOff x="0" y="0"/>
            <a:chExt cx="11554618" cy="1209675"/>
          </a:xfrm>
        </p:grpSpPr>
        <p:sp>
          <p:nvSpPr>
            <p:cNvPr id="35" name="Freeform 35"/>
            <p:cNvSpPr/>
            <p:nvPr/>
          </p:nvSpPr>
          <p:spPr>
            <a:xfrm>
              <a:off x="0" y="0"/>
              <a:ext cx="11554618" cy="1209675"/>
            </a:xfrm>
            <a:custGeom>
              <a:avLst/>
              <a:gdLst/>
              <a:ahLst/>
              <a:cxnLst/>
              <a:rect l="l" t="t" r="r" b="b"/>
              <a:pathLst>
                <a:path w="11554618" h="1209675">
                  <a:moveTo>
                    <a:pt x="0" y="0"/>
                  </a:moveTo>
                  <a:lnTo>
                    <a:pt x="11554618" y="0"/>
                  </a:lnTo>
                  <a:lnTo>
                    <a:pt x="11554618" y="1209675"/>
                  </a:lnTo>
                  <a:lnTo>
                    <a:pt x="0" y="1209675"/>
                  </a:lnTo>
                  <a:close/>
                </a:path>
              </a:pathLst>
            </a:custGeom>
            <a:solidFill>
              <a:srgbClr val="000000">
                <a:alpha val="0"/>
              </a:srgbClr>
            </a:solidFill>
          </p:spPr>
        </p:sp>
        <p:sp>
          <p:nvSpPr>
            <p:cNvPr id="36" name="TextBox 36"/>
            <p:cNvSpPr txBox="1"/>
            <p:nvPr/>
          </p:nvSpPr>
          <p:spPr>
            <a:xfrm>
              <a:off x="0" y="-142875"/>
              <a:ext cx="11554618" cy="1352550"/>
            </a:xfrm>
            <a:prstGeom prst="rect">
              <a:avLst/>
            </a:prstGeom>
          </p:spPr>
          <p:txBody>
            <a:bodyPr lIns="0" tIns="0" rIns="0" bIns="0" rtlCol="0" anchor="t"/>
            <a:lstStyle/>
            <a:p>
              <a:pPr algn="l">
                <a:lnSpc>
                  <a:spcPts val="3562"/>
                </a:lnSpc>
              </a:pPr>
              <a:r>
                <a:rPr lang="en-US" sz="2187">
                  <a:solidFill>
                    <a:srgbClr val="3B4E4E"/>
                  </a:solidFill>
                  <a:latin typeface="Overpass Light"/>
                  <a:ea typeface="Overpass Light"/>
                  <a:cs typeface="Overpass Light"/>
                  <a:sym typeface="Overpass Light"/>
                </a:rPr>
                <a:t>Spam messages can be written in multiple languages, requiring multilingual models.</a:t>
              </a:r>
            </a:p>
          </p:txBody>
        </p:sp>
      </p:gr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advTm="100">
        <p:split orient="vert"/>
      </p:transition>
    </mc:Fallback>
  </mc:AlternateContent>
</p:sld>
</file>

<file path=ppt/theme/theme1.xml><?xml version="1.0" encoding="utf-8"?>
<a:theme xmlns:a="http://schemas.openxmlformats.org/drawingml/2006/main" name="Gallery">
  <a:themeElements>
    <a:clrScheme name="Paper">
      <a:dk1>
        <a:sysClr val="windowText" lastClr="000000"/>
      </a:dk1>
      <a:lt1>
        <a:sysClr val="window" lastClr="FFFFFF"/>
      </a:lt1>
      <a:dk2>
        <a:srgbClr val="444D26"/>
      </a:dk2>
      <a:lt2>
        <a:srgbClr val="FEFAC9"/>
      </a:lt2>
      <a:accent1>
        <a:srgbClr val="A5B592"/>
      </a:accent1>
      <a:accent2>
        <a:srgbClr val="F3A447"/>
      </a:accent2>
      <a:accent3>
        <a:srgbClr val="E7BC29"/>
      </a:accent3>
      <a:accent4>
        <a:srgbClr val="D092A7"/>
      </a:accent4>
      <a:accent5>
        <a:srgbClr val="9C85C0"/>
      </a:accent5>
      <a:accent6>
        <a:srgbClr val="809EC2"/>
      </a:accent6>
      <a:hlink>
        <a:srgbClr val="8E58B6"/>
      </a:hlink>
      <a:folHlink>
        <a:srgbClr val="7F6F6F"/>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Gallery</Template>
  <TotalTime>350</TotalTime>
  <Words>957</Words>
  <Application>Microsoft Office PowerPoint</Application>
  <PresentationFormat>Custom</PresentationFormat>
  <Paragraphs>163</Paragraphs>
  <Slides>19</Slides>
  <Notes>3</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19</vt:i4>
      </vt:variant>
    </vt:vector>
  </HeadingPairs>
  <TitlesOfParts>
    <vt:vector size="31" baseType="lpstr">
      <vt:lpstr>Calibri</vt:lpstr>
      <vt:lpstr>Syne</vt:lpstr>
      <vt:lpstr>Aptos</vt:lpstr>
      <vt:lpstr>Courier New</vt:lpstr>
      <vt:lpstr>Noto Sans Symbols</vt:lpstr>
      <vt:lpstr>Gill Sans MT</vt:lpstr>
      <vt:lpstr>Arimo Bold</vt:lpstr>
      <vt:lpstr>Times New Roman</vt:lpstr>
      <vt:lpstr>Syne Extra Bold</vt:lpstr>
      <vt:lpstr>Arial</vt:lpstr>
      <vt:lpstr>Overpass Light</vt:lpstr>
      <vt:lpstr>Gallery</vt:lpstr>
      <vt:lpstr>PowerPoint Presentation</vt:lpstr>
      <vt:lpstr>PROJECT GUIDE : M.SUJANI  OUR TEAM MEMBERS: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Bhaskar Davuluri</cp:lastModifiedBy>
  <cp:revision>5</cp:revision>
  <dcterms:created xsi:type="dcterms:W3CDTF">2006-08-16T00:00:00Z</dcterms:created>
  <dcterms:modified xsi:type="dcterms:W3CDTF">2025-03-25T14:12:27Z</dcterms:modified>
  <dc:identifier>DAGdSdbm99I</dc:identifier>
</cp:coreProperties>
</file>